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9" r:id="rId12"/>
    <p:sldId id="274" r:id="rId13"/>
    <p:sldId id="276" r:id="rId14"/>
    <p:sldId id="272" r:id="rId15"/>
    <p:sldId id="273" r:id="rId16"/>
  </p:sldIdLst>
  <p:sldSz cx="11430000" cy="7632700"/>
  <p:notesSz cx="11430000" cy="7632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28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3030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1" i="0">
                <a:solidFill>
                  <a:srgbClr val="45454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3030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50" b="1" i="0">
                <a:solidFill>
                  <a:srgbClr val="45454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3030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3030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7466" y="477742"/>
            <a:ext cx="10215067" cy="557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3030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7466" y="2388266"/>
            <a:ext cx="4993640" cy="1352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1" i="0">
                <a:solidFill>
                  <a:srgbClr val="45454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ndamPravalikaReddy/AirAware-Smart-Air-Quality-Predictio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1800" y="9524"/>
            <a:ext cx="4648200" cy="76231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685" y="1949354"/>
            <a:ext cx="5297170" cy="166243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35"/>
              </a:spcBef>
            </a:pPr>
            <a:r>
              <a:rPr sz="3450" spc="80" dirty="0"/>
              <a:t>Forecasting</a:t>
            </a:r>
            <a:r>
              <a:rPr sz="3450" spc="-185" dirty="0"/>
              <a:t> </a:t>
            </a:r>
            <a:r>
              <a:rPr sz="3450" dirty="0"/>
              <a:t>Air</a:t>
            </a:r>
            <a:r>
              <a:rPr sz="3450" spc="-185" dirty="0"/>
              <a:t> </a:t>
            </a:r>
            <a:r>
              <a:rPr sz="3450" spc="60" dirty="0"/>
              <a:t>Quality </a:t>
            </a:r>
            <a:r>
              <a:rPr sz="3450" spc="110" dirty="0"/>
              <a:t>Using</a:t>
            </a:r>
            <a:r>
              <a:rPr sz="3450" spc="-170" dirty="0"/>
              <a:t> </a:t>
            </a:r>
            <a:r>
              <a:rPr sz="3450" spc="45" dirty="0"/>
              <a:t>Historical</a:t>
            </a:r>
            <a:r>
              <a:rPr sz="3450" spc="-170" dirty="0"/>
              <a:t> </a:t>
            </a:r>
            <a:r>
              <a:rPr sz="3450" spc="-10" dirty="0"/>
              <a:t>Pollution </a:t>
            </a:r>
            <a:r>
              <a:rPr sz="3450" spc="120" dirty="0"/>
              <a:t>Data</a:t>
            </a:r>
            <a:endParaRPr sz="3450" dirty="0"/>
          </a:p>
        </p:txBody>
      </p:sp>
      <p:sp>
        <p:nvSpPr>
          <p:cNvPr id="6" name="object 6"/>
          <p:cNvSpPr txBox="1"/>
          <p:nvPr/>
        </p:nvSpPr>
        <p:spPr>
          <a:xfrm>
            <a:off x="646861" y="3857516"/>
            <a:ext cx="588200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100"/>
              </a:spcBef>
            </a:pP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An</a:t>
            </a:r>
            <a:r>
              <a:rPr sz="1400" spc="-9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AI-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powered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initiative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predict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400" spc="-9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index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14" dirty="0">
                <a:solidFill>
                  <a:srgbClr val="454545"/>
                </a:solidFill>
                <a:latin typeface="Verdana"/>
                <a:cs typeface="Verdana"/>
              </a:rPr>
              <a:t>(AQI)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5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pollutant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levels,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empowering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authorities,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city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planners,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communities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454545"/>
                </a:solidFill>
                <a:latin typeface="Verdana"/>
                <a:cs typeface="Verdana"/>
              </a:rPr>
              <a:t>take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preventive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action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healthier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environments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informed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decision-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making.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4575" y="5320402"/>
            <a:ext cx="6007786" cy="1392634"/>
            <a:chOff x="516839" y="4035272"/>
            <a:chExt cx="6007786" cy="1392634"/>
          </a:xfrm>
        </p:grpSpPr>
        <p:sp>
          <p:nvSpPr>
            <p:cNvPr id="8" name="object 8"/>
            <p:cNvSpPr/>
            <p:nvPr/>
          </p:nvSpPr>
          <p:spPr>
            <a:xfrm>
              <a:off x="619125" y="4035272"/>
              <a:ext cx="5905500" cy="28575"/>
            </a:xfrm>
            <a:custGeom>
              <a:avLst/>
              <a:gdLst/>
              <a:ahLst/>
              <a:cxnLst/>
              <a:rect l="l" t="t" r="r" b="b"/>
              <a:pathLst>
                <a:path w="5905500" h="28575">
                  <a:moveTo>
                    <a:pt x="590550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905500" y="28575"/>
                  </a:lnTo>
                  <a:lnTo>
                    <a:pt x="5905500" y="0"/>
                  </a:lnTo>
                  <a:close/>
                </a:path>
              </a:pathLst>
            </a:custGeom>
            <a:solidFill>
              <a:srgbClr val="454545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6839" y="5418381"/>
              <a:ext cx="5905500" cy="9525"/>
            </a:xfrm>
            <a:custGeom>
              <a:avLst/>
              <a:gdLst/>
              <a:ahLst/>
              <a:cxnLst/>
              <a:rect l="l" t="t" r="r" b="b"/>
              <a:pathLst>
                <a:path w="5905500" h="9525">
                  <a:moveTo>
                    <a:pt x="59055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5905500" y="9525"/>
                  </a:lnTo>
                  <a:lnTo>
                    <a:pt x="5905500" y="0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9125" y="5829960"/>
            <a:ext cx="216852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90" dirty="0">
                <a:solidFill>
                  <a:srgbClr val="454545"/>
                </a:solidFill>
                <a:latin typeface="Tahoma"/>
                <a:cs typeface="Tahoma"/>
              </a:rPr>
              <a:t>Intern:</a:t>
            </a:r>
            <a:r>
              <a:rPr sz="1400" b="1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K</a:t>
            </a:r>
            <a:r>
              <a:rPr sz="1400" spc="-9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Pravalika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Reddy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3136" y="6178550"/>
            <a:ext cx="266913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35" dirty="0">
                <a:solidFill>
                  <a:srgbClr val="454545"/>
                </a:solidFill>
                <a:latin typeface="Tahoma"/>
                <a:cs typeface="Tahoma"/>
              </a:rPr>
              <a:t>Mentor:</a:t>
            </a:r>
            <a:r>
              <a:rPr sz="1400" b="1" spc="-20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Umme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Asma</a:t>
            </a:r>
            <a:r>
              <a:rPr lang="en-US" sz="1400" spc="-50" dirty="0">
                <a:solidFill>
                  <a:srgbClr val="454545"/>
                </a:solidFill>
                <a:latin typeface="Verdana"/>
                <a:cs typeface="Verdana"/>
              </a:rPr>
              <a:t> Mam</a:t>
            </a:r>
            <a:r>
              <a:rPr sz="1400" spc="-10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125" y="6559550"/>
            <a:ext cx="85534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30" dirty="0">
                <a:solidFill>
                  <a:srgbClr val="454545"/>
                </a:solidFill>
                <a:latin typeface="Tahoma"/>
                <a:cs typeface="Tahoma"/>
              </a:rPr>
              <a:t>Batch:</a:t>
            </a:r>
            <a:r>
              <a:rPr sz="1400" b="1" spc="-65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03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1192" y="5829960"/>
            <a:ext cx="273240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45" dirty="0">
                <a:solidFill>
                  <a:srgbClr val="454545"/>
                </a:solidFill>
                <a:latin typeface="Tahoma"/>
                <a:cs typeface="Tahoma"/>
              </a:rPr>
              <a:t>Start</a:t>
            </a:r>
            <a:r>
              <a:rPr sz="1400" b="1" spc="-55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454545"/>
                </a:solidFill>
                <a:latin typeface="Tahoma"/>
                <a:cs typeface="Tahoma"/>
              </a:rPr>
              <a:t>Date:</a:t>
            </a:r>
            <a:r>
              <a:rPr sz="1400" b="1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454545"/>
                </a:solidFill>
                <a:latin typeface="Verdana"/>
                <a:cs typeface="Verdana"/>
              </a:rPr>
              <a:t>September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454545"/>
                </a:solidFill>
                <a:latin typeface="Verdana"/>
                <a:cs typeface="Verdana"/>
              </a:rPr>
              <a:t>22,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2025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23224" y="6194755"/>
            <a:ext cx="20516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0" dirty="0">
                <a:solidFill>
                  <a:srgbClr val="454545"/>
                </a:solidFill>
                <a:latin typeface="Tahoma"/>
                <a:cs typeface="Tahoma"/>
              </a:rPr>
              <a:t>Tools:</a:t>
            </a:r>
            <a:r>
              <a:rPr sz="1400" b="1" spc="-25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Python,</a:t>
            </a:r>
            <a:r>
              <a:rPr sz="1400" spc="-1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 err="1">
                <a:solidFill>
                  <a:srgbClr val="454545"/>
                </a:solidFill>
                <a:latin typeface="Verdana"/>
                <a:cs typeface="Verdana"/>
              </a:rPr>
              <a:t>Streamlit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11192" y="6559550"/>
            <a:ext cx="174366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30" dirty="0">
                <a:solidFill>
                  <a:srgbClr val="454545"/>
                </a:solidFill>
                <a:latin typeface="Tahoma"/>
                <a:cs typeface="Tahoma"/>
              </a:rPr>
              <a:t>Repository:</a:t>
            </a:r>
            <a:r>
              <a:rPr sz="1400" b="1" spc="-40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54545"/>
                </a:solidFill>
                <a:latin typeface="Verdana"/>
                <a:cs typeface="Verdana"/>
              </a:rPr>
              <a:t>GitHub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B34ED-5C0A-E1FD-8EE3-CC684552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7" y="585592"/>
            <a:ext cx="5125165" cy="1019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032" y="0"/>
            <a:ext cx="11430000" cy="6429375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2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55" dirty="0"/>
              <a:t>End-</a:t>
            </a:r>
            <a:r>
              <a:rPr spc="185" dirty="0"/>
              <a:t>to-</a:t>
            </a:r>
            <a:r>
              <a:rPr spc="50" dirty="0"/>
              <a:t>End</a:t>
            </a:r>
            <a:r>
              <a:rPr spc="-30" dirty="0"/>
              <a:t> </a:t>
            </a:r>
            <a:r>
              <a:rPr dirty="0"/>
              <a:t>Prediction</a:t>
            </a:r>
            <a:r>
              <a:rPr spc="-30" dirty="0"/>
              <a:t> </a:t>
            </a:r>
            <a:r>
              <a:rPr spc="-10" dirty="0"/>
              <a:t>Pipeline</a:t>
            </a:r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1571624"/>
            <a:ext cx="620236" cy="44588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7466" y="1098551"/>
            <a:ext cx="10822534" cy="607409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A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comprehensive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workflow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transforming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raw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sensor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data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into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actionable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insights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through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advanced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analytics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deployment</a:t>
            </a:r>
            <a:r>
              <a:rPr sz="950" spc="-10" dirty="0">
                <a:solidFill>
                  <a:srgbClr val="454545"/>
                </a:solidFill>
                <a:latin typeface="Verdana"/>
                <a:cs typeface="Verdana"/>
              </a:rPr>
              <a:t>.</a:t>
            </a:r>
            <a:endParaRPr sz="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endParaRPr sz="950" dirty="0">
              <a:latin typeface="Verdana"/>
              <a:cs typeface="Verdana"/>
            </a:endParaRPr>
          </a:p>
          <a:p>
            <a:pPr marL="756285">
              <a:lnSpc>
                <a:spcPct val="100000"/>
              </a:lnSpc>
            </a:pPr>
            <a:r>
              <a:rPr b="1" spc="-10" dirty="0">
                <a:solidFill>
                  <a:srgbClr val="454545"/>
                </a:solidFill>
                <a:latin typeface="Trebuchet MS"/>
                <a:cs typeface="Trebuchet MS"/>
              </a:rPr>
              <a:t>Input</a:t>
            </a:r>
            <a:endParaRPr dirty="0">
              <a:latin typeface="Trebuchet MS"/>
              <a:cs typeface="Trebuchet MS"/>
            </a:endParaRPr>
          </a:p>
          <a:p>
            <a:pPr marL="756285">
              <a:lnSpc>
                <a:spcPct val="100000"/>
              </a:lnSpc>
              <a:spcBef>
                <a:spcPts val="910"/>
              </a:spcBef>
            </a:pPr>
            <a:r>
              <a:rPr sz="1600" spc="-20" dirty="0">
                <a:solidFill>
                  <a:srgbClr val="454545"/>
                </a:solidFill>
                <a:latin typeface="Verdana"/>
                <a:cs typeface="Verdana"/>
              </a:rPr>
              <a:t>Raw</a:t>
            </a:r>
            <a:r>
              <a:rPr sz="16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6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6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454545"/>
                </a:solidFill>
                <a:latin typeface="Verdana"/>
                <a:cs typeface="Verdana"/>
              </a:rPr>
              <a:t>sensor</a:t>
            </a:r>
            <a:r>
              <a:rPr sz="16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454545"/>
                </a:solidFill>
                <a:latin typeface="Verdana"/>
                <a:cs typeface="Verdana"/>
              </a:rPr>
              <a:t>data</a:t>
            </a:r>
            <a:r>
              <a:rPr sz="16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454545"/>
                </a:solidFill>
                <a:latin typeface="Verdana"/>
                <a:cs typeface="Verdana"/>
              </a:rPr>
              <a:t>collected</a:t>
            </a:r>
            <a:r>
              <a:rPr sz="16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454545"/>
                </a:solidFill>
                <a:latin typeface="Verdana"/>
                <a:cs typeface="Verdana"/>
              </a:rPr>
              <a:t>from</a:t>
            </a:r>
            <a:r>
              <a:rPr sz="16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454545"/>
                </a:solidFill>
                <a:latin typeface="Verdana"/>
                <a:cs typeface="Verdana"/>
              </a:rPr>
              <a:t>monitoring</a:t>
            </a:r>
            <a:r>
              <a:rPr sz="16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spc="-20" dirty="0">
                <a:solidFill>
                  <a:srgbClr val="454545"/>
                </a:solidFill>
                <a:latin typeface="Verdana"/>
                <a:cs typeface="Verdana"/>
              </a:rPr>
              <a:t>stations</a:t>
            </a:r>
            <a:r>
              <a:rPr sz="16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454545"/>
                </a:solidFill>
                <a:latin typeface="Verdana"/>
                <a:cs typeface="Verdana"/>
              </a:rPr>
              <a:t>(CSV</a:t>
            </a:r>
            <a:r>
              <a:rPr sz="16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454545"/>
                </a:solidFill>
                <a:latin typeface="Verdana"/>
                <a:cs typeface="Verdana"/>
              </a:rPr>
              <a:t>format)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 dirty="0">
              <a:latin typeface="Verdana"/>
              <a:cs typeface="Verdana"/>
            </a:endParaRPr>
          </a:p>
          <a:p>
            <a:pPr marL="756285">
              <a:lnSpc>
                <a:spcPct val="100000"/>
              </a:lnSpc>
            </a:pPr>
            <a:r>
              <a:rPr b="1" spc="-10" dirty="0">
                <a:solidFill>
                  <a:srgbClr val="454545"/>
                </a:solidFill>
                <a:latin typeface="Trebuchet MS"/>
                <a:cs typeface="Trebuchet MS"/>
              </a:rPr>
              <a:t>Processing</a:t>
            </a:r>
            <a:endParaRPr dirty="0">
              <a:latin typeface="Trebuchet MS"/>
              <a:cs typeface="Trebuchet MS"/>
            </a:endParaRPr>
          </a:p>
          <a:p>
            <a:pPr marL="756285">
              <a:lnSpc>
                <a:spcPct val="100000"/>
              </a:lnSpc>
              <a:spcBef>
                <a:spcPts val="910"/>
              </a:spcBef>
            </a:pP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Data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cleaning,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feature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engineering,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400" spc="-25" dirty="0">
                <a:solidFill>
                  <a:srgbClr val="454545"/>
                </a:solidFill>
                <a:latin typeface="Verdana"/>
                <a:cs typeface="Verdana"/>
              </a:rPr>
              <a:t>normalization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model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readiness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 dirty="0">
              <a:latin typeface="Verdana"/>
              <a:cs typeface="Verdana"/>
            </a:endParaRPr>
          </a:p>
          <a:p>
            <a:pPr marL="756285">
              <a:lnSpc>
                <a:spcPct val="100000"/>
              </a:lnSpc>
            </a:pPr>
            <a:r>
              <a:rPr sz="1600" b="1" spc="-10" dirty="0">
                <a:solidFill>
                  <a:srgbClr val="454545"/>
                </a:solidFill>
                <a:latin typeface="Trebuchet MS"/>
                <a:cs typeface="Trebuchet MS"/>
              </a:rPr>
              <a:t>Modeling</a:t>
            </a:r>
            <a:endParaRPr sz="1600" dirty="0">
              <a:latin typeface="Trebuchet MS"/>
              <a:cs typeface="Trebuchet MS"/>
            </a:endParaRPr>
          </a:p>
          <a:p>
            <a:pPr marL="756285">
              <a:lnSpc>
                <a:spcPct val="100000"/>
              </a:lnSpc>
              <a:spcBef>
                <a:spcPts val="910"/>
              </a:spcBef>
            </a:pP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ARIMA,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Prophet,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LSTM,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XGBoost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trained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on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historical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patterns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 dirty="0">
              <a:latin typeface="Verdana"/>
              <a:cs typeface="Verdana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454545"/>
                </a:solidFill>
                <a:latin typeface="Trebuchet MS"/>
                <a:cs typeface="Trebuchet MS"/>
              </a:rPr>
              <a:t>Evaluation</a:t>
            </a:r>
            <a:endParaRPr sz="1600" dirty="0">
              <a:latin typeface="Trebuchet MS"/>
              <a:cs typeface="Trebuchet MS"/>
            </a:endParaRPr>
          </a:p>
          <a:p>
            <a:pPr marL="756285">
              <a:lnSpc>
                <a:spcPct val="100000"/>
              </a:lnSpc>
              <a:spcBef>
                <a:spcPts val="910"/>
              </a:spcBef>
            </a:pP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MAE,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RMSE,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R²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score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comparison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select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400" spc="-45" dirty="0">
                <a:solidFill>
                  <a:srgbClr val="454545"/>
                </a:solidFill>
                <a:latin typeface="Verdana"/>
                <a:cs typeface="Verdana"/>
              </a:rPr>
              <a:t>the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optimal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model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 dirty="0">
              <a:latin typeface="Verdana"/>
              <a:cs typeface="Verdana"/>
            </a:endParaRPr>
          </a:p>
          <a:p>
            <a:pPr marL="756285">
              <a:lnSpc>
                <a:spcPct val="100000"/>
              </a:lnSpc>
            </a:pPr>
            <a:r>
              <a:rPr sz="1600" b="1" spc="-10" dirty="0">
                <a:solidFill>
                  <a:srgbClr val="454545"/>
                </a:solidFill>
                <a:latin typeface="Trebuchet MS"/>
                <a:cs typeface="Trebuchet MS"/>
              </a:rPr>
              <a:t>Deployment</a:t>
            </a:r>
            <a:endParaRPr sz="1600" dirty="0">
              <a:latin typeface="Trebuchet MS"/>
              <a:cs typeface="Trebuchet MS"/>
            </a:endParaRPr>
          </a:p>
          <a:p>
            <a:pPr marL="756285">
              <a:lnSpc>
                <a:spcPct val="100000"/>
              </a:lnSpc>
              <a:spcBef>
                <a:spcPts val="910"/>
              </a:spcBef>
            </a:pP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Interactive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web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dashboards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real-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time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forecasts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400" spc="-10" dirty="0" err="1">
                <a:solidFill>
                  <a:srgbClr val="454545"/>
                </a:solidFill>
                <a:latin typeface="Verdana"/>
                <a:cs typeface="Verdana"/>
              </a:rPr>
              <a:t>visualisations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 dirty="0">
              <a:latin typeface="Verdana"/>
              <a:cs typeface="Verdana"/>
            </a:endParaRPr>
          </a:p>
          <a:p>
            <a:pPr marL="756285">
              <a:lnSpc>
                <a:spcPct val="100000"/>
              </a:lnSpc>
            </a:pPr>
            <a:r>
              <a:rPr sz="1600" b="1" spc="-10" dirty="0">
                <a:solidFill>
                  <a:srgbClr val="454545"/>
                </a:solidFill>
                <a:latin typeface="Trebuchet MS"/>
                <a:cs typeface="Trebuchet MS"/>
              </a:rPr>
              <a:t>Output</a:t>
            </a:r>
            <a:endParaRPr sz="1600" dirty="0">
              <a:latin typeface="Trebuchet MS"/>
              <a:cs typeface="Trebuchet MS"/>
            </a:endParaRPr>
          </a:p>
          <a:p>
            <a:pPr marL="756285">
              <a:lnSpc>
                <a:spcPct val="100000"/>
              </a:lnSpc>
              <a:spcBef>
                <a:spcPts val="985"/>
              </a:spcBef>
            </a:pP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AQI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predictions,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automated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health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alerts,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policy-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ready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insights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66" y="601376"/>
            <a:ext cx="9781540" cy="4775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950" dirty="0"/>
              <a:t>Driving</a:t>
            </a:r>
            <a:r>
              <a:rPr sz="2950" spc="-55" dirty="0"/>
              <a:t> </a:t>
            </a:r>
            <a:r>
              <a:rPr sz="2950" spc="120" dirty="0"/>
              <a:t>Impact</a:t>
            </a:r>
            <a:r>
              <a:rPr sz="2950" spc="-50" dirty="0"/>
              <a:t> </a:t>
            </a:r>
            <a:r>
              <a:rPr sz="2950" dirty="0"/>
              <a:t>Through</a:t>
            </a:r>
            <a:r>
              <a:rPr sz="2950" spc="-50" dirty="0"/>
              <a:t> </a:t>
            </a:r>
            <a:r>
              <a:rPr sz="2950" spc="70" dirty="0"/>
              <a:t>Structured</a:t>
            </a:r>
            <a:r>
              <a:rPr sz="2950" spc="-50" dirty="0"/>
              <a:t> </a:t>
            </a:r>
            <a:r>
              <a:rPr sz="2950" dirty="0"/>
              <a:t>Project</a:t>
            </a:r>
            <a:r>
              <a:rPr sz="2950" spc="-55" dirty="0"/>
              <a:t> </a:t>
            </a:r>
            <a:r>
              <a:rPr sz="2950" spc="80" dirty="0"/>
              <a:t>Milestones</a:t>
            </a:r>
            <a:endParaRPr sz="2950"/>
          </a:p>
        </p:txBody>
      </p:sp>
      <p:sp>
        <p:nvSpPr>
          <p:cNvPr id="3" name="object 3"/>
          <p:cNvSpPr txBox="1"/>
          <p:nvPr/>
        </p:nvSpPr>
        <p:spPr>
          <a:xfrm>
            <a:off x="607466" y="1341393"/>
            <a:ext cx="9610090" cy="901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1300"/>
              </a:lnSpc>
              <a:spcBef>
                <a:spcPts val="90"/>
              </a:spcBef>
            </a:pP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A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clear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four-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stage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pipeline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delivering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scalable,</a:t>
            </a:r>
            <a:r>
              <a:rPr sz="115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user-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focused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insights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40" dirty="0">
                <a:solidFill>
                  <a:srgbClr val="454545"/>
                </a:solidFill>
                <a:latin typeface="Verdana"/>
                <a:cs typeface="Verdana"/>
              </a:rPr>
              <a:t>that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transform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raw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data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into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actionable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environmental intelligence.</a:t>
            </a:r>
            <a:endParaRPr sz="1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150">
              <a:latin typeface="Verdana"/>
              <a:cs typeface="Verdana"/>
            </a:endParaRPr>
          </a:p>
          <a:p>
            <a:pPr marL="13970">
              <a:lnSpc>
                <a:spcPct val="100000"/>
              </a:lnSpc>
              <a:tabLst>
                <a:tab pos="5164455" algn="l"/>
              </a:tabLst>
            </a:pPr>
            <a:r>
              <a:rPr sz="1150" spc="-25" dirty="0">
                <a:solidFill>
                  <a:srgbClr val="454545"/>
                </a:solidFill>
                <a:latin typeface="Arial MT"/>
                <a:cs typeface="Arial MT"/>
              </a:rPr>
              <a:t>01</a:t>
            </a:r>
            <a:r>
              <a:rPr sz="1150" dirty="0">
                <a:solidFill>
                  <a:srgbClr val="454545"/>
                </a:solidFill>
                <a:latin typeface="Arial MT"/>
                <a:cs typeface="Arial MT"/>
              </a:rPr>
              <a:t>	</a:t>
            </a:r>
            <a:r>
              <a:rPr sz="1150" spc="70" dirty="0">
                <a:solidFill>
                  <a:srgbClr val="454545"/>
                </a:solidFill>
                <a:latin typeface="Arial MT"/>
                <a:cs typeface="Arial MT"/>
              </a:rPr>
              <a:t>02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9125" y="2295524"/>
            <a:ext cx="5019675" cy="19050"/>
          </a:xfrm>
          <a:custGeom>
            <a:avLst/>
            <a:gdLst/>
            <a:ahLst/>
            <a:cxnLst/>
            <a:rect l="l" t="t" r="r" b="b"/>
            <a:pathLst>
              <a:path w="5019675" h="19050">
                <a:moveTo>
                  <a:pt x="5019675" y="0"/>
                </a:moveTo>
                <a:lnTo>
                  <a:pt x="0" y="0"/>
                </a:lnTo>
                <a:lnTo>
                  <a:pt x="0" y="19050"/>
                </a:lnTo>
                <a:lnTo>
                  <a:pt x="5019675" y="19050"/>
                </a:lnTo>
                <a:lnTo>
                  <a:pt x="5019675" y="0"/>
                </a:lnTo>
                <a:close/>
              </a:path>
            </a:pathLst>
          </a:custGeom>
          <a:solidFill>
            <a:srgbClr val="1C96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5" dirty="0"/>
              <a:t>Data</a:t>
            </a:r>
            <a:r>
              <a:rPr spc="-95" dirty="0"/>
              <a:t> </a:t>
            </a:r>
            <a:r>
              <a:rPr spc="-10" dirty="0"/>
              <a:t>Preparation</a:t>
            </a:r>
          </a:p>
          <a:p>
            <a:pPr marL="12700" marR="5080">
              <a:lnSpc>
                <a:spcPct val="137700"/>
              </a:lnSpc>
              <a:spcBef>
                <a:spcPts val="525"/>
              </a:spcBef>
            </a:pPr>
            <a:r>
              <a:rPr sz="1150" b="0" spc="-10" dirty="0">
                <a:latin typeface="Verdana"/>
                <a:cs typeface="Verdana"/>
              </a:rPr>
              <a:t>Perform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10" dirty="0">
                <a:latin typeface="Verdana"/>
                <a:cs typeface="Verdana"/>
              </a:rPr>
              <a:t>comprehensive</a:t>
            </a:r>
            <a:r>
              <a:rPr sz="1150" b="0" spc="-45" dirty="0">
                <a:latin typeface="Verdana"/>
                <a:cs typeface="Verdana"/>
              </a:rPr>
              <a:t> </a:t>
            </a:r>
            <a:r>
              <a:rPr sz="1150" b="0" spc="-25" dirty="0">
                <a:latin typeface="Verdana"/>
                <a:cs typeface="Verdana"/>
              </a:rPr>
              <a:t>data</a:t>
            </a:r>
            <a:r>
              <a:rPr sz="1150" b="0" spc="-45" dirty="0">
                <a:latin typeface="Verdana"/>
                <a:cs typeface="Verdana"/>
              </a:rPr>
              <a:t> </a:t>
            </a:r>
            <a:r>
              <a:rPr sz="1150" b="0" dirty="0">
                <a:latin typeface="Verdana"/>
                <a:cs typeface="Verdana"/>
              </a:rPr>
              <a:t>cleaning</a:t>
            </a:r>
            <a:r>
              <a:rPr sz="1150" b="0" spc="-45" dirty="0">
                <a:latin typeface="Verdana"/>
                <a:cs typeface="Verdana"/>
              </a:rPr>
              <a:t> </a:t>
            </a:r>
            <a:r>
              <a:rPr sz="1150" b="0" spc="-20" dirty="0">
                <a:latin typeface="Verdana"/>
                <a:cs typeface="Verdana"/>
              </a:rPr>
              <a:t>and</a:t>
            </a:r>
            <a:r>
              <a:rPr sz="1150" b="0" spc="-45" dirty="0">
                <a:latin typeface="Verdana"/>
                <a:cs typeface="Verdana"/>
              </a:rPr>
              <a:t> </a:t>
            </a:r>
            <a:r>
              <a:rPr sz="1150" b="0" spc="-25" dirty="0">
                <a:latin typeface="Verdana"/>
                <a:cs typeface="Verdana"/>
              </a:rPr>
              <a:t>exploratory</a:t>
            </a:r>
            <a:r>
              <a:rPr sz="1150" b="0" spc="-45" dirty="0">
                <a:latin typeface="Verdana"/>
                <a:cs typeface="Verdana"/>
              </a:rPr>
              <a:t> </a:t>
            </a:r>
            <a:r>
              <a:rPr sz="1150" b="0" spc="-10" dirty="0">
                <a:latin typeface="Verdana"/>
                <a:cs typeface="Verdana"/>
              </a:rPr>
              <a:t>analysis</a:t>
            </a:r>
            <a:r>
              <a:rPr sz="1150" b="0" spc="-45" dirty="0">
                <a:latin typeface="Verdana"/>
                <a:cs typeface="Verdana"/>
              </a:rPr>
              <a:t> </a:t>
            </a:r>
            <a:r>
              <a:rPr sz="1150" b="0" spc="-25" dirty="0">
                <a:latin typeface="Verdana"/>
                <a:cs typeface="Verdana"/>
              </a:rPr>
              <a:t>to </a:t>
            </a:r>
            <a:r>
              <a:rPr sz="1150" b="0" spc="-10" dirty="0">
                <a:latin typeface="Verdana"/>
                <a:cs typeface="Verdana"/>
              </a:rPr>
              <a:t>convert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10" dirty="0">
                <a:latin typeface="Verdana"/>
                <a:cs typeface="Verdana"/>
              </a:rPr>
              <a:t>raw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dirty="0">
                <a:latin typeface="Verdana"/>
                <a:cs typeface="Verdana"/>
              </a:rPr>
              <a:t>sensor</a:t>
            </a:r>
            <a:r>
              <a:rPr sz="1150" b="0" spc="-45" dirty="0">
                <a:latin typeface="Verdana"/>
                <a:cs typeface="Verdana"/>
              </a:rPr>
              <a:t> </a:t>
            </a:r>
            <a:r>
              <a:rPr sz="1150" b="0" spc="-25" dirty="0">
                <a:latin typeface="Verdana"/>
                <a:cs typeface="Verdana"/>
              </a:rPr>
              <a:t>data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30" dirty="0">
                <a:latin typeface="Verdana"/>
                <a:cs typeface="Verdana"/>
              </a:rPr>
              <a:t>into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30" dirty="0">
                <a:latin typeface="Verdana"/>
                <a:cs typeface="Verdana"/>
              </a:rPr>
              <a:t>reliable,</a:t>
            </a:r>
            <a:r>
              <a:rPr sz="1150" b="0" spc="-65" dirty="0">
                <a:latin typeface="Verdana"/>
                <a:cs typeface="Verdana"/>
              </a:rPr>
              <a:t> </a:t>
            </a:r>
            <a:r>
              <a:rPr sz="1150" b="0" spc="-20" dirty="0">
                <a:latin typeface="Verdana"/>
                <a:cs typeface="Verdana"/>
              </a:rPr>
              <a:t>structured</a:t>
            </a:r>
            <a:r>
              <a:rPr sz="1150" b="0" spc="-45" dirty="0">
                <a:latin typeface="Verdana"/>
                <a:cs typeface="Verdana"/>
              </a:rPr>
              <a:t> </a:t>
            </a:r>
            <a:r>
              <a:rPr sz="1150" b="0" spc="-25" dirty="0">
                <a:latin typeface="Verdana"/>
                <a:cs typeface="Verdana"/>
              </a:rPr>
              <a:t>inputs.</a:t>
            </a:r>
            <a:r>
              <a:rPr sz="1150" b="0" spc="-65" dirty="0">
                <a:latin typeface="Verdana"/>
                <a:cs typeface="Verdana"/>
              </a:rPr>
              <a:t> </a:t>
            </a:r>
            <a:r>
              <a:rPr sz="1150" b="0" dirty="0">
                <a:latin typeface="Verdana"/>
                <a:cs typeface="Verdana"/>
              </a:rPr>
              <a:t>This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10" dirty="0">
                <a:latin typeface="Verdana"/>
                <a:cs typeface="Verdana"/>
              </a:rPr>
              <a:t>includes </a:t>
            </a:r>
            <a:r>
              <a:rPr sz="1150" b="0" spc="-20" dirty="0">
                <a:latin typeface="Verdana"/>
                <a:cs typeface="Verdana"/>
              </a:rPr>
              <a:t>handling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10" dirty="0">
                <a:latin typeface="Verdana"/>
                <a:cs typeface="Verdana"/>
              </a:rPr>
              <a:t>missing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20" dirty="0">
                <a:latin typeface="Verdana"/>
                <a:cs typeface="Verdana"/>
              </a:rPr>
              <a:t>values,</a:t>
            </a:r>
            <a:r>
              <a:rPr sz="1150" b="0" spc="-65" dirty="0">
                <a:latin typeface="Verdana"/>
                <a:cs typeface="Verdana"/>
              </a:rPr>
              <a:t> </a:t>
            </a:r>
            <a:r>
              <a:rPr sz="1150" b="0" spc="-25" dirty="0">
                <a:latin typeface="Verdana"/>
                <a:cs typeface="Verdana"/>
              </a:rPr>
              <a:t>removing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10" dirty="0">
                <a:latin typeface="Verdana"/>
                <a:cs typeface="Verdana"/>
              </a:rPr>
              <a:t>duplicates,</a:t>
            </a:r>
            <a:r>
              <a:rPr sz="1150" b="0" spc="-65" dirty="0">
                <a:latin typeface="Verdana"/>
                <a:cs typeface="Verdana"/>
              </a:rPr>
              <a:t> </a:t>
            </a:r>
            <a:r>
              <a:rPr sz="1150" b="0" spc="-20" dirty="0">
                <a:latin typeface="Verdana"/>
                <a:cs typeface="Verdana"/>
              </a:rPr>
              <a:t>and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10" dirty="0">
                <a:latin typeface="Verdana"/>
                <a:cs typeface="Verdana"/>
              </a:rPr>
              <a:t>ensuring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20" dirty="0">
                <a:latin typeface="Verdana"/>
                <a:cs typeface="Verdana"/>
              </a:rPr>
              <a:t>data quality</a:t>
            </a:r>
            <a:r>
              <a:rPr sz="1150" b="0" spc="-50" dirty="0">
                <a:latin typeface="Verdana"/>
                <a:cs typeface="Verdana"/>
              </a:rPr>
              <a:t> </a:t>
            </a:r>
            <a:r>
              <a:rPr sz="1150" b="0" spc="-10" dirty="0">
                <a:latin typeface="Verdana"/>
                <a:cs typeface="Verdana"/>
              </a:rPr>
              <a:t>standards.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91200" y="2295524"/>
            <a:ext cx="5019675" cy="19050"/>
          </a:xfrm>
          <a:custGeom>
            <a:avLst/>
            <a:gdLst/>
            <a:ahLst/>
            <a:cxnLst/>
            <a:rect l="l" t="t" r="r" b="b"/>
            <a:pathLst>
              <a:path w="5019675" h="19050">
                <a:moveTo>
                  <a:pt x="5019675" y="0"/>
                </a:moveTo>
                <a:lnTo>
                  <a:pt x="0" y="0"/>
                </a:lnTo>
                <a:lnTo>
                  <a:pt x="0" y="19050"/>
                </a:lnTo>
                <a:lnTo>
                  <a:pt x="5019675" y="19050"/>
                </a:lnTo>
                <a:lnTo>
                  <a:pt x="5019675" y="0"/>
                </a:lnTo>
                <a:close/>
              </a:path>
            </a:pathLst>
          </a:custGeom>
          <a:solidFill>
            <a:srgbClr val="1C96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77610" y="2390267"/>
            <a:ext cx="4896485" cy="13296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dirty="0">
                <a:solidFill>
                  <a:srgbClr val="454545"/>
                </a:solidFill>
                <a:latin typeface="Trebuchet MS"/>
                <a:cs typeface="Trebuchet MS"/>
              </a:rPr>
              <a:t>Time</a:t>
            </a:r>
            <a:r>
              <a:rPr sz="1750" b="1" spc="-5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50" dirty="0">
                <a:solidFill>
                  <a:srgbClr val="454545"/>
                </a:solidFill>
                <a:latin typeface="Trebuchet MS"/>
                <a:cs typeface="Trebuchet MS"/>
              </a:rPr>
              <a:t>Series</a:t>
            </a:r>
            <a:r>
              <a:rPr sz="1750" b="1" spc="-4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35" dirty="0">
                <a:solidFill>
                  <a:srgbClr val="454545"/>
                </a:solidFill>
                <a:latin typeface="Trebuchet MS"/>
                <a:cs typeface="Trebuchet MS"/>
              </a:rPr>
              <a:t>Forecasting</a:t>
            </a:r>
            <a:endParaRPr sz="1750">
              <a:latin typeface="Trebuchet MS"/>
              <a:cs typeface="Trebuchet MS"/>
            </a:endParaRPr>
          </a:p>
          <a:p>
            <a:pPr marL="12700" marR="5080">
              <a:lnSpc>
                <a:spcPct val="137700"/>
              </a:lnSpc>
              <a:spcBef>
                <a:spcPts val="525"/>
              </a:spcBef>
            </a:pP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Develop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5" dirty="0">
                <a:solidFill>
                  <a:srgbClr val="454545"/>
                </a:solidFill>
                <a:latin typeface="Verdana"/>
                <a:cs typeface="Verdana"/>
              </a:rPr>
              <a:t>train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multiple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machine</a:t>
            </a:r>
            <a:r>
              <a:rPr sz="115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learning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models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using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an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80-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20 data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split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accurate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predictions.</a:t>
            </a:r>
            <a:r>
              <a:rPr sz="115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Models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include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ARIMA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15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statistical</a:t>
            </a:r>
            <a:r>
              <a:rPr sz="115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patterns,</a:t>
            </a:r>
            <a:r>
              <a:rPr sz="115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Prophet</a:t>
            </a:r>
            <a:r>
              <a:rPr sz="11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15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seasonal</a:t>
            </a:r>
            <a:r>
              <a:rPr sz="115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trends,</a:t>
            </a:r>
            <a:r>
              <a:rPr sz="115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LSTM</a:t>
            </a:r>
            <a:r>
              <a:rPr sz="11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for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sequential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dependencies,</a:t>
            </a:r>
            <a:r>
              <a:rPr sz="115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XGBoost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ensemble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learning.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7527" y="3989609"/>
            <a:ext cx="216535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80" dirty="0">
                <a:solidFill>
                  <a:srgbClr val="454545"/>
                </a:solidFill>
                <a:latin typeface="Arial MT"/>
                <a:cs typeface="Arial MT"/>
              </a:rPr>
              <a:t>03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9125" y="4238625"/>
            <a:ext cx="5019675" cy="19050"/>
          </a:xfrm>
          <a:custGeom>
            <a:avLst/>
            <a:gdLst/>
            <a:ahLst/>
            <a:cxnLst/>
            <a:rect l="l" t="t" r="r" b="b"/>
            <a:pathLst>
              <a:path w="5019675" h="19050">
                <a:moveTo>
                  <a:pt x="5019675" y="0"/>
                </a:moveTo>
                <a:lnTo>
                  <a:pt x="0" y="0"/>
                </a:lnTo>
                <a:lnTo>
                  <a:pt x="0" y="19050"/>
                </a:lnTo>
                <a:lnTo>
                  <a:pt x="5019675" y="19050"/>
                </a:lnTo>
                <a:lnTo>
                  <a:pt x="5019675" y="0"/>
                </a:lnTo>
                <a:close/>
              </a:path>
            </a:pathLst>
          </a:custGeom>
          <a:solidFill>
            <a:srgbClr val="1C96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7466" y="4333366"/>
            <a:ext cx="4861560" cy="1329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b="1" spc="65" dirty="0">
                <a:solidFill>
                  <a:srgbClr val="454545"/>
                </a:solidFill>
                <a:latin typeface="Trebuchet MS"/>
                <a:cs typeface="Trebuchet MS"/>
              </a:rPr>
              <a:t>Static</a:t>
            </a:r>
            <a:r>
              <a:rPr sz="1750" b="1" spc="-4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dirty="0">
                <a:solidFill>
                  <a:srgbClr val="454545"/>
                </a:solidFill>
                <a:latin typeface="Trebuchet MS"/>
                <a:cs typeface="Trebuchet MS"/>
              </a:rPr>
              <a:t>Alert</a:t>
            </a:r>
            <a:r>
              <a:rPr sz="1750" b="1" spc="-3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70" dirty="0">
                <a:solidFill>
                  <a:srgbClr val="454545"/>
                </a:solidFill>
                <a:latin typeface="Trebuchet MS"/>
                <a:cs typeface="Trebuchet MS"/>
              </a:rPr>
              <a:t>Dashboard</a:t>
            </a:r>
            <a:endParaRPr sz="1750">
              <a:latin typeface="Trebuchet MS"/>
              <a:cs typeface="Trebuchet MS"/>
            </a:endParaRPr>
          </a:p>
          <a:p>
            <a:pPr marL="12700" marR="5080">
              <a:lnSpc>
                <a:spcPct val="135900"/>
              </a:lnSpc>
              <a:spcBef>
                <a:spcPts val="630"/>
              </a:spcBef>
            </a:pP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Deliver</a:t>
            </a:r>
            <a:r>
              <a:rPr sz="1150" spc="-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a</a:t>
            </a:r>
            <a:r>
              <a:rPr sz="1150" spc="-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production-ready</a:t>
            </a:r>
            <a:r>
              <a:rPr sz="1150" spc="-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HTML</a:t>
            </a:r>
            <a:r>
              <a:rPr sz="1150" spc="-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dashboard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featuring</a:t>
            </a:r>
            <a:r>
              <a:rPr sz="1150" spc="-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real-time</a:t>
            </a:r>
            <a:r>
              <a:rPr sz="1150" spc="-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Air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Index</a:t>
            </a:r>
            <a:r>
              <a:rPr sz="115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75" dirty="0">
                <a:solidFill>
                  <a:srgbClr val="454545"/>
                </a:solidFill>
                <a:latin typeface="Verdana"/>
                <a:cs typeface="Verdana"/>
              </a:rPr>
              <a:t>(AQI)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gauges,</a:t>
            </a:r>
            <a:r>
              <a:rPr sz="11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color-coded</a:t>
            </a:r>
            <a:r>
              <a:rPr sz="115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health</a:t>
            </a:r>
            <a:r>
              <a:rPr sz="115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warnings,</a:t>
            </a:r>
            <a:r>
              <a:rPr sz="11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forecast</a:t>
            </a:r>
            <a:r>
              <a:rPr sz="115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visualization</a:t>
            </a:r>
            <a:r>
              <a:rPr sz="115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accessible</a:t>
            </a:r>
            <a:r>
              <a:rPr sz="115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15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stakeholders</a:t>
            </a:r>
            <a:r>
              <a:rPr sz="115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without</a:t>
            </a:r>
            <a:r>
              <a:rPr sz="115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technical expertise.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6922" y="3989609"/>
            <a:ext cx="217804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85" dirty="0">
                <a:solidFill>
                  <a:srgbClr val="454545"/>
                </a:solidFill>
                <a:latin typeface="Arial MT"/>
                <a:cs typeface="Arial MT"/>
              </a:rPr>
              <a:t>04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91200" y="4238625"/>
            <a:ext cx="5019675" cy="19050"/>
          </a:xfrm>
          <a:custGeom>
            <a:avLst/>
            <a:gdLst/>
            <a:ahLst/>
            <a:cxnLst/>
            <a:rect l="l" t="t" r="r" b="b"/>
            <a:pathLst>
              <a:path w="5019675" h="19050">
                <a:moveTo>
                  <a:pt x="5019675" y="0"/>
                </a:moveTo>
                <a:lnTo>
                  <a:pt x="0" y="0"/>
                </a:lnTo>
                <a:lnTo>
                  <a:pt x="0" y="19050"/>
                </a:lnTo>
                <a:lnTo>
                  <a:pt x="5019675" y="19050"/>
                </a:lnTo>
                <a:lnTo>
                  <a:pt x="5019675" y="0"/>
                </a:lnTo>
                <a:close/>
              </a:path>
            </a:pathLst>
          </a:custGeom>
          <a:solidFill>
            <a:srgbClr val="1C96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77610" y="4333366"/>
            <a:ext cx="4926965" cy="1329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b="1" dirty="0">
                <a:solidFill>
                  <a:srgbClr val="454545"/>
                </a:solidFill>
                <a:latin typeface="Trebuchet MS"/>
                <a:cs typeface="Trebuchet MS"/>
              </a:rPr>
              <a:t>Interactive</a:t>
            </a:r>
            <a:r>
              <a:rPr sz="1750" b="1" spc="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dirty="0">
                <a:solidFill>
                  <a:srgbClr val="454545"/>
                </a:solidFill>
                <a:latin typeface="Trebuchet MS"/>
                <a:cs typeface="Trebuchet MS"/>
              </a:rPr>
              <a:t>Streamlit</a:t>
            </a:r>
            <a:r>
              <a:rPr sz="1750" b="1" spc="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70" dirty="0">
                <a:solidFill>
                  <a:srgbClr val="454545"/>
                </a:solidFill>
                <a:latin typeface="Trebuchet MS"/>
                <a:cs typeface="Trebuchet MS"/>
              </a:rPr>
              <a:t>Dashboard</a:t>
            </a:r>
            <a:endParaRPr sz="1750">
              <a:latin typeface="Trebuchet MS"/>
              <a:cs typeface="Trebuchet MS"/>
            </a:endParaRPr>
          </a:p>
          <a:p>
            <a:pPr marL="12700" marR="5080">
              <a:lnSpc>
                <a:spcPct val="135900"/>
              </a:lnSpc>
              <a:spcBef>
                <a:spcPts val="630"/>
              </a:spcBef>
            </a:pP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Deploy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a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locally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hosted,</a:t>
            </a:r>
            <a:r>
              <a:rPr sz="115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interactive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web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application</a:t>
            </a:r>
            <a:r>
              <a:rPr sz="11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1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multi-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pollutant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monitoring,</a:t>
            </a:r>
            <a:r>
              <a:rPr sz="11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dynamic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forecasting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capabilities,</a:t>
            </a:r>
            <a:r>
              <a:rPr sz="11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customizable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date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ranges,</a:t>
            </a:r>
            <a:r>
              <a:rPr sz="11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administrator</a:t>
            </a:r>
            <a:r>
              <a:rPr sz="115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controls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model</a:t>
            </a:r>
            <a:r>
              <a:rPr sz="115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30" dirty="0">
                <a:solidFill>
                  <a:srgbClr val="454545"/>
                </a:solidFill>
                <a:latin typeface="Verdana"/>
                <a:cs typeface="Verdana"/>
              </a:rPr>
              <a:t>retraining</a:t>
            </a:r>
            <a:r>
              <a:rPr sz="115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25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sz="1150" spc="-20" dirty="0">
                <a:solidFill>
                  <a:srgbClr val="454545"/>
                </a:solidFill>
                <a:latin typeface="Verdana"/>
                <a:cs typeface="Verdana"/>
              </a:rPr>
              <a:t>system</a:t>
            </a:r>
            <a:r>
              <a:rPr sz="115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454545"/>
                </a:solidFill>
                <a:latin typeface="Verdana"/>
                <a:cs typeface="Verdana"/>
              </a:rPr>
              <a:t>management.</a:t>
            </a:r>
            <a:endParaRPr sz="1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dirty="0"/>
              <a:t>AirAware's</a:t>
            </a:r>
            <a:r>
              <a:rPr sz="2250" spc="-60" dirty="0"/>
              <a:t> </a:t>
            </a:r>
            <a:r>
              <a:rPr sz="2250" dirty="0"/>
              <a:t>Key</a:t>
            </a:r>
            <a:r>
              <a:rPr sz="2250" spc="-55" dirty="0"/>
              <a:t> </a:t>
            </a:r>
            <a:r>
              <a:rPr sz="2250" spc="-10" dirty="0"/>
              <a:t>Differentiators</a:t>
            </a:r>
            <a:endParaRPr sz="22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1524000"/>
            <a:ext cx="3219449" cy="32194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867400" y="152400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244678" y="0"/>
                </a:moveTo>
                <a:lnTo>
                  <a:pt x="12484" y="0"/>
                </a:lnTo>
                <a:lnTo>
                  <a:pt x="10655" y="368"/>
                </a:lnTo>
                <a:lnTo>
                  <a:pt x="0" y="12484"/>
                </a:lnTo>
                <a:lnTo>
                  <a:pt x="0" y="242773"/>
                </a:lnTo>
                <a:lnTo>
                  <a:pt x="0" y="244690"/>
                </a:lnTo>
                <a:lnTo>
                  <a:pt x="12484" y="257175"/>
                </a:lnTo>
                <a:lnTo>
                  <a:pt x="244678" y="257175"/>
                </a:lnTo>
                <a:lnTo>
                  <a:pt x="257175" y="244690"/>
                </a:lnTo>
                <a:lnTo>
                  <a:pt x="257175" y="12484"/>
                </a:lnTo>
                <a:lnTo>
                  <a:pt x="246519" y="368"/>
                </a:lnTo>
                <a:lnTo>
                  <a:pt x="24467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7466" y="1081818"/>
            <a:ext cx="10114280" cy="17475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What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sets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this project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apart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from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typical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prediction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implementations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academic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research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initiatives</a:t>
            </a:r>
            <a:r>
              <a:rPr lang="en-IN" sz="1400" spc="-10" dirty="0">
                <a:solidFill>
                  <a:srgbClr val="454545"/>
                </a:solidFill>
                <a:latin typeface="Verdana"/>
                <a:cs typeface="Verdana"/>
              </a:rPr>
              <a:t>?</a:t>
            </a:r>
            <a:endParaRPr sz="1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900" dirty="0">
              <a:latin typeface="Verdana"/>
              <a:cs typeface="Verdana"/>
            </a:endParaRPr>
          </a:p>
          <a:p>
            <a:pPr marL="5356860">
              <a:lnSpc>
                <a:spcPct val="100000"/>
              </a:lnSpc>
              <a:tabLst>
                <a:tab pos="5631180" algn="l"/>
              </a:tabLst>
            </a:pPr>
            <a:r>
              <a:rPr sz="1350" b="1" spc="-365" dirty="0">
                <a:solidFill>
                  <a:srgbClr val="454545"/>
                </a:solidFill>
                <a:latin typeface="Trebuchet MS"/>
                <a:cs typeface="Trebuchet MS"/>
              </a:rPr>
              <a:t>1</a:t>
            </a:r>
            <a:r>
              <a:rPr sz="1350" b="1" dirty="0">
                <a:solidFill>
                  <a:srgbClr val="454545"/>
                </a:solidFill>
                <a:latin typeface="Trebuchet MS"/>
                <a:cs typeface="Trebuchet MS"/>
              </a:rPr>
              <a:t>	</a:t>
            </a:r>
            <a:r>
              <a:rPr sz="2400" b="1" spc="89" baseline="2057" dirty="0">
                <a:solidFill>
                  <a:srgbClr val="454545"/>
                </a:solidFill>
                <a:latin typeface="Trebuchet MS" panose="020B0603020202020204" pitchFamily="34" charset="0"/>
                <a:cs typeface="Trebuchet MS"/>
              </a:rPr>
              <a:t>Multi-</a:t>
            </a:r>
            <a:r>
              <a:rPr sz="2400" b="1" spc="75" baseline="2057" dirty="0">
                <a:solidFill>
                  <a:srgbClr val="454545"/>
                </a:solidFill>
                <a:latin typeface="Trebuchet MS" panose="020B0603020202020204" pitchFamily="34" charset="0"/>
                <a:cs typeface="Trebuchet MS"/>
              </a:rPr>
              <a:t>Model</a:t>
            </a:r>
            <a:r>
              <a:rPr sz="2400" b="1" spc="112" baseline="2057" dirty="0">
                <a:solidFill>
                  <a:srgbClr val="454545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400" b="1" baseline="2057" dirty="0">
                <a:solidFill>
                  <a:srgbClr val="454545"/>
                </a:solidFill>
                <a:latin typeface="Trebuchet MS" panose="020B0603020202020204" pitchFamily="34" charset="0"/>
                <a:cs typeface="Trebuchet MS"/>
              </a:rPr>
              <a:t>Ensemble</a:t>
            </a:r>
            <a:r>
              <a:rPr sz="2400" b="1" spc="120" baseline="2057" dirty="0">
                <a:solidFill>
                  <a:srgbClr val="454545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400" b="1" spc="60" baseline="2057" dirty="0">
                <a:solidFill>
                  <a:srgbClr val="454545"/>
                </a:solidFill>
                <a:latin typeface="Trebuchet MS" panose="020B0603020202020204" pitchFamily="34" charset="0"/>
                <a:cs typeface="Trebuchet MS"/>
              </a:rPr>
              <a:t>Approach</a:t>
            </a:r>
            <a:endParaRPr sz="2400" b="1" baseline="2057" dirty="0">
              <a:latin typeface="Trebuchet MS" panose="020B0603020202020204" pitchFamily="34" charset="0"/>
              <a:cs typeface="Trebuchet MS"/>
            </a:endParaRPr>
          </a:p>
          <a:p>
            <a:pPr marL="5631180" marR="5080">
              <a:lnSpc>
                <a:spcPct val="131900"/>
              </a:lnSpc>
              <a:spcBef>
                <a:spcPts val="840"/>
              </a:spcBef>
            </a:pP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Unlike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typical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single-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model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projects,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AirAware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trains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compares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four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different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ML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architectures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(ARIMA,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Prophet,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LSTM,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XGBoost)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automatically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selects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 the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best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performer,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ensuring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robustness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across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diverse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pollution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patterns.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99857" y="283128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244678" y="0"/>
                </a:moveTo>
                <a:lnTo>
                  <a:pt x="12484" y="0"/>
                </a:lnTo>
                <a:lnTo>
                  <a:pt x="10655" y="368"/>
                </a:lnTo>
                <a:lnTo>
                  <a:pt x="0" y="12484"/>
                </a:lnTo>
                <a:lnTo>
                  <a:pt x="0" y="242773"/>
                </a:lnTo>
                <a:lnTo>
                  <a:pt x="0" y="244690"/>
                </a:lnTo>
                <a:lnTo>
                  <a:pt x="12484" y="257175"/>
                </a:lnTo>
                <a:lnTo>
                  <a:pt x="244678" y="257175"/>
                </a:lnTo>
                <a:lnTo>
                  <a:pt x="257175" y="244690"/>
                </a:lnTo>
                <a:lnTo>
                  <a:pt x="257175" y="12484"/>
                </a:lnTo>
                <a:lnTo>
                  <a:pt x="246519" y="368"/>
                </a:lnTo>
                <a:lnTo>
                  <a:pt x="24467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r>
              <a:rPr lang="en-US" dirty="0"/>
              <a:t>2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231354" y="2883929"/>
            <a:ext cx="4591685" cy="132972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45" dirty="0">
                <a:solidFill>
                  <a:srgbClr val="454545"/>
                </a:solidFill>
                <a:latin typeface="Trebuchet MS"/>
                <a:cs typeface="Trebuchet MS"/>
              </a:rPr>
              <a:t>Production-</a:t>
            </a:r>
            <a:r>
              <a:rPr sz="1600" b="1" dirty="0">
                <a:solidFill>
                  <a:srgbClr val="454545"/>
                </a:solidFill>
                <a:latin typeface="Trebuchet MS"/>
                <a:cs typeface="Trebuchet MS"/>
              </a:rPr>
              <a:t>Ready</a:t>
            </a:r>
            <a:r>
              <a:rPr sz="1600" b="1" spc="1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454545"/>
                </a:solidFill>
                <a:latin typeface="Trebuchet MS"/>
                <a:cs typeface="Trebuchet MS"/>
              </a:rPr>
              <a:t>Implementation</a:t>
            </a:r>
            <a:endParaRPr sz="1600" dirty="0">
              <a:latin typeface="Trebuchet MS"/>
              <a:cs typeface="Trebuchet MS"/>
            </a:endParaRPr>
          </a:p>
          <a:p>
            <a:pPr marL="12700" marR="5080">
              <a:lnSpc>
                <a:spcPct val="135400"/>
              </a:lnSpc>
              <a:spcBef>
                <a:spcPts val="844"/>
              </a:spcBef>
            </a:pP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Fully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deployed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with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dual-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tier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dashboards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(HTML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40" dirty="0">
                <a:solidFill>
                  <a:srgbClr val="454545"/>
                </a:solidFill>
                <a:latin typeface="Verdana"/>
                <a:cs typeface="Verdana"/>
              </a:rPr>
              <a:t>+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454545"/>
                </a:solidFill>
                <a:latin typeface="Verdana"/>
                <a:cs typeface="Verdana"/>
              </a:rPr>
              <a:t>Streamlit),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model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versioning, 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admin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controls,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real-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time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retraining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capability4not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454545"/>
                </a:solidFill>
                <a:latin typeface="Verdana"/>
                <a:cs typeface="Verdana"/>
              </a:rPr>
              <a:t>just</a:t>
            </a:r>
            <a:r>
              <a:rPr sz="1200" spc="-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Jupyter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notebooks,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but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complete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solution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ready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operational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use.</a:t>
            </a:r>
            <a:endParaRPr sz="12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855" y="4979352"/>
            <a:ext cx="3107690" cy="15079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3000" b="1" spc="-10" dirty="0">
                <a:solidFill>
                  <a:srgbClr val="454545"/>
                </a:solidFill>
                <a:latin typeface="Trebuchet MS"/>
                <a:cs typeface="Trebuchet MS"/>
              </a:rPr>
              <a:t>91.3%</a:t>
            </a:r>
            <a:endParaRPr sz="3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1200" b="1" spc="55" dirty="0">
                <a:solidFill>
                  <a:srgbClr val="454545"/>
                </a:solidFill>
                <a:latin typeface="Trebuchet MS"/>
                <a:cs typeface="Trebuchet MS"/>
              </a:rPr>
              <a:t>Data</a:t>
            </a:r>
            <a:r>
              <a:rPr sz="1200" b="1" spc="7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Quality</a:t>
            </a:r>
            <a:r>
              <a:rPr sz="1200" b="1" spc="7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454545"/>
                </a:solidFill>
                <a:latin typeface="Trebuchet MS"/>
                <a:cs typeface="Trebuchet MS"/>
              </a:rPr>
              <a:t>Improvement</a:t>
            </a:r>
            <a:endParaRPr sz="12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35400"/>
              </a:lnSpc>
              <a:spcBef>
                <a:spcPts val="450"/>
              </a:spcBef>
            </a:pP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Transformed </a:t>
            </a:r>
            <a:r>
              <a:rPr sz="1100" spc="-105" dirty="0">
                <a:solidFill>
                  <a:srgbClr val="454545"/>
                </a:solidFill>
                <a:latin typeface="Verdana"/>
                <a:cs typeface="Verdana"/>
              </a:rPr>
              <a:t>9,471×1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malformed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rows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into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454545"/>
                </a:solidFill>
                <a:latin typeface="Verdana"/>
                <a:cs typeface="Verdana"/>
              </a:rPr>
              <a:t>827×14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clean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columns,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removed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4,529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duplicates,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achieving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100%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completeness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6208" y="4979352"/>
            <a:ext cx="3277870" cy="15752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3000" b="1" spc="90" dirty="0">
                <a:solidFill>
                  <a:srgbClr val="454545"/>
                </a:solidFill>
                <a:latin typeface="Trebuchet MS"/>
                <a:cs typeface="Trebuchet MS"/>
              </a:rPr>
              <a:t>4</a:t>
            </a:r>
            <a:endParaRPr sz="3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1200" b="1" spc="85" dirty="0">
                <a:solidFill>
                  <a:srgbClr val="454545"/>
                </a:solidFill>
                <a:latin typeface="Trebuchet MS"/>
                <a:cs typeface="Trebuchet MS"/>
              </a:rPr>
              <a:t>ML</a:t>
            </a:r>
            <a:r>
              <a:rPr sz="1200" b="1" spc="-5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70" dirty="0">
                <a:solidFill>
                  <a:srgbClr val="454545"/>
                </a:solidFill>
                <a:latin typeface="Trebuchet MS"/>
                <a:cs typeface="Trebuchet MS"/>
              </a:rPr>
              <a:t>Models</a:t>
            </a:r>
            <a:r>
              <a:rPr sz="1200" b="1" spc="-5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454545"/>
                </a:solidFill>
                <a:latin typeface="Trebuchet MS"/>
                <a:cs typeface="Trebuchet MS"/>
              </a:rPr>
              <a:t>Compared</a:t>
            </a:r>
            <a:endParaRPr sz="12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38900"/>
              </a:lnSpc>
              <a:spcBef>
                <a:spcPts val="409"/>
              </a:spcBef>
            </a:pP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ARIMA,</a:t>
            </a:r>
            <a:r>
              <a:rPr sz="12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Prophet,</a:t>
            </a:r>
            <a:r>
              <a:rPr sz="12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LSTM,</a:t>
            </a:r>
            <a:r>
              <a:rPr sz="12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 err="1">
                <a:solidFill>
                  <a:srgbClr val="454545"/>
                </a:solidFill>
                <a:latin typeface="Verdana"/>
                <a:cs typeface="Verdana"/>
              </a:rPr>
              <a:t>XGBoost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200" spc="-45" dirty="0">
                <a:solidFill>
                  <a:srgbClr val="454545"/>
                </a:solidFill>
                <a:latin typeface="Verdana"/>
                <a:cs typeface="Verdana"/>
              </a:rPr>
              <a:t>were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trained</a:t>
            </a:r>
            <a:r>
              <a:rPr sz="12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evaluated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optimal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performance</a:t>
            </a:r>
            <a:r>
              <a:rPr lang="en-US" sz="1200" spc="-10" dirty="0">
                <a:solidFill>
                  <a:srgbClr val="454545"/>
                </a:solidFill>
                <a:latin typeface="Verdana"/>
                <a:cs typeface="Verdana"/>
              </a:rPr>
              <a:t>. LSTM is best for my data.</a:t>
            </a:r>
            <a:endParaRPr sz="12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5351" y="4979352"/>
            <a:ext cx="2888615" cy="16060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3000" b="1" spc="85" dirty="0">
                <a:solidFill>
                  <a:srgbClr val="454545"/>
                </a:solidFill>
                <a:latin typeface="Trebuchet MS"/>
                <a:cs typeface="Trebuchet MS"/>
              </a:rPr>
              <a:t>100%</a:t>
            </a:r>
            <a:endParaRPr sz="3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1400" b="1" spc="65" dirty="0">
                <a:solidFill>
                  <a:srgbClr val="454545"/>
                </a:solidFill>
                <a:latin typeface="Trebuchet MS"/>
                <a:cs typeface="Trebuchet MS"/>
              </a:rPr>
              <a:t>Open</a:t>
            </a:r>
            <a:r>
              <a:rPr sz="1400" b="1" spc="-4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Documentation</a:t>
            </a:r>
            <a:endParaRPr sz="14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38900"/>
              </a:lnSpc>
              <a:spcBef>
                <a:spcPts val="409"/>
              </a:spcBef>
            </a:pP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Complete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GitHub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repository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reproducible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code,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datasets,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and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 step-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by-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step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instructions</a:t>
            </a:r>
            <a:endParaRPr sz="1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7B92D1-FD4D-5792-DC2C-364041B39F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0" cy="3511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76E6D9-ED74-8712-653C-0F933BCBDC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58751"/>
            <a:ext cx="5562600" cy="35115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325223-ED2A-6F8B-BD1A-CC516E615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9931"/>
            <a:ext cx="5867400" cy="396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30CA6-FA50-35AF-72B3-D87CB0195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68" y="3670300"/>
            <a:ext cx="557463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6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48200" cy="7632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3716" y="500602"/>
            <a:ext cx="5167630" cy="769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50" dirty="0"/>
              <a:t>Explore</a:t>
            </a:r>
            <a:r>
              <a:rPr sz="4850" spc="-185" dirty="0"/>
              <a:t> </a:t>
            </a:r>
            <a:r>
              <a:rPr sz="4850" spc="100" dirty="0"/>
              <a:t>the</a:t>
            </a:r>
            <a:r>
              <a:rPr sz="4850" spc="-180" dirty="0"/>
              <a:t> </a:t>
            </a:r>
            <a:r>
              <a:rPr sz="4850" spc="290" dirty="0"/>
              <a:t>Code</a:t>
            </a:r>
            <a:endParaRPr sz="4850" dirty="0"/>
          </a:p>
        </p:txBody>
      </p:sp>
      <p:sp>
        <p:nvSpPr>
          <p:cNvPr id="4" name="object 4"/>
          <p:cNvSpPr txBox="1"/>
          <p:nvPr/>
        </p:nvSpPr>
        <p:spPr>
          <a:xfrm>
            <a:off x="4893716" y="1447044"/>
            <a:ext cx="5291455" cy="520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95"/>
              </a:spcBef>
            </a:pP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Access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the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complete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open-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source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repository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with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datasets,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model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implementations,</a:t>
            </a:r>
            <a:r>
              <a:rPr sz="12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dashboard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code,</a:t>
            </a:r>
            <a:r>
              <a:rPr sz="12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comprehensive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documentation.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>
            <a:hlinkClick r:id="rId3"/>
          </p:cNvPr>
          <p:cNvSpPr/>
          <p:nvPr/>
        </p:nvSpPr>
        <p:spPr>
          <a:xfrm>
            <a:off x="4905375" y="2133599"/>
            <a:ext cx="1171575" cy="342900"/>
          </a:xfrm>
          <a:custGeom>
            <a:avLst/>
            <a:gdLst/>
            <a:ahLst/>
            <a:cxnLst/>
            <a:rect l="l" t="t" r="r" b="b"/>
            <a:pathLst>
              <a:path w="1171575" h="342900">
                <a:moveTo>
                  <a:pt x="1158125" y="0"/>
                </a:moveTo>
                <a:lnTo>
                  <a:pt x="13449" y="0"/>
                </a:lnTo>
                <a:lnTo>
                  <a:pt x="11468" y="393"/>
                </a:lnTo>
                <a:lnTo>
                  <a:pt x="0" y="13449"/>
                </a:lnTo>
                <a:lnTo>
                  <a:pt x="0" y="327393"/>
                </a:lnTo>
                <a:lnTo>
                  <a:pt x="0" y="329450"/>
                </a:lnTo>
                <a:lnTo>
                  <a:pt x="13449" y="342900"/>
                </a:lnTo>
                <a:lnTo>
                  <a:pt x="1158125" y="342900"/>
                </a:lnTo>
                <a:lnTo>
                  <a:pt x="1171575" y="329450"/>
                </a:lnTo>
                <a:lnTo>
                  <a:pt x="1171575" y="13449"/>
                </a:lnTo>
                <a:lnTo>
                  <a:pt x="1160106" y="393"/>
                </a:lnTo>
                <a:lnTo>
                  <a:pt x="1158125" y="0"/>
                </a:lnTo>
                <a:close/>
              </a:path>
            </a:pathLst>
          </a:custGeom>
          <a:solidFill>
            <a:srgbClr val="1C96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17693" y="2206434"/>
            <a:ext cx="95250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View</a:t>
            </a:r>
            <a:r>
              <a:rPr sz="950" b="1" spc="-50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 </a:t>
            </a:r>
            <a:r>
              <a:rPr sz="950" b="1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on</a:t>
            </a:r>
            <a:r>
              <a:rPr sz="950" b="1" spc="-50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 </a:t>
            </a:r>
            <a:r>
              <a:rPr sz="950" b="1" spc="-10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GitHub</a:t>
            </a:r>
            <a:endParaRPr sz="9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62545" y="2758276"/>
            <a:ext cx="260350" cy="324485"/>
            <a:chOff x="4930123" y="2602796"/>
            <a:chExt cx="260350" cy="32448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0402" y="2604752"/>
              <a:ext cx="260015" cy="32196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36985" y="2609659"/>
              <a:ext cx="175895" cy="285115"/>
            </a:xfrm>
            <a:custGeom>
              <a:avLst/>
              <a:gdLst/>
              <a:ahLst/>
              <a:cxnLst/>
              <a:rect l="l" t="t" r="r" b="b"/>
              <a:pathLst>
                <a:path w="175895" h="285114">
                  <a:moveTo>
                    <a:pt x="279" y="284873"/>
                  </a:moveTo>
                  <a:lnTo>
                    <a:pt x="279" y="20472"/>
                  </a:lnTo>
                </a:path>
                <a:path w="175895" h="285114">
                  <a:moveTo>
                    <a:pt x="317" y="20472"/>
                  </a:moveTo>
                  <a:lnTo>
                    <a:pt x="0" y="17513"/>
                  </a:lnTo>
                  <a:lnTo>
                    <a:pt x="393" y="14643"/>
                  </a:lnTo>
                  <a:lnTo>
                    <a:pt x="1473" y="11874"/>
                  </a:lnTo>
                  <a:lnTo>
                    <a:pt x="2552" y="9105"/>
                  </a:lnTo>
                  <a:lnTo>
                    <a:pt x="19888" y="0"/>
                  </a:lnTo>
                  <a:lnTo>
                    <a:pt x="22783" y="673"/>
                  </a:lnTo>
                </a:path>
                <a:path w="175895" h="285114">
                  <a:moveTo>
                    <a:pt x="22860" y="355"/>
                  </a:moveTo>
                  <a:lnTo>
                    <a:pt x="175412" y="1955"/>
                  </a:lnTo>
                </a:path>
              </a:pathLst>
            </a:custGeom>
            <a:ln w="13724">
              <a:solidFill>
                <a:srgbClr val="1C96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29548" y="3270047"/>
            <a:ext cx="4555084" cy="5463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45" dirty="0">
                <a:solidFill>
                  <a:srgbClr val="454545"/>
                </a:solidFill>
                <a:latin typeface="Trebuchet MS"/>
                <a:cs typeface="Trebuchet MS"/>
              </a:rPr>
              <a:t>Complete</a:t>
            </a:r>
            <a:r>
              <a:rPr sz="1600" b="1" spc="-4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454545"/>
                </a:solidFill>
                <a:latin typeface="Trebuchet MS"/>
                <a:cs typeface="Trebuchet MS"/>
              </a:rPr>
              <a:t>Documentation</a:t>
            </a:r>
            <a:endParaRPr sz="1600" b="1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Step-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by-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step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setup</a:t>
            </a:r>
            <a:r>
              <a:rPr sz="1100" spc="-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instructions and</a:t>
            </a:r>
            <a:r>
              <a:rPr sz="1100" spc="-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architecture</a:t>
            </a:r>
            <a:r>
              <a:rPr lang="en-IN"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overview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36985" y="4241634"/>
            <a:ext cx="310515" cy="297815"/>
          </a:xfrm>
          <a:custGeom>
            <a:avLst/>
            <a:gdLst/>
            <a:ahLst/>
            <a:cxnLst/>
            <a:rect l="l" t="t" r="r" b="b"/>
            <a:pathLst>
              <a:path w="310514" h="297814">
                <a:moveTo>
                  <a:pt x="90805" y="293662"/>
                </a:moveTo>
                <a:lnTo>
                  <a:pt x="47188" y="297193"/>
                </a:lnTo>
                <a:lnTo>
                  <a:pt x="20408" y="297243"/>
                </a:lnTo>
              </a:path>
              <a:path w="310514" h="297814">
                <a:moveTo>
                  <a:pt x="305219" y="91351"/>
                </a:moveTo>
                <a:lnTo>
                  <a:pt x="290779" y="97396"/>
                </a:lnTo>
                <a:lnTo>
                  <a:pt x="286156" y="97434"/>
                </a:lnTo>
              </a:path>
              <a:path w="310514" h="297814">
                <a:moveTo>
                  <a:pt x="90639" y="4076"/>
                </a:moveTo>
                <a:lnTo>
                  <a:pt x="46621" y="396"/>
                </a:lnTo>
                <a:lnTo>
                  <a:pt x="20408" y="393"/>
                </a:lnTo>
              </a:path>
              <a:path w="310514" h="297814">
                <a:moveTo>
                  <a:pt x="262153" y="222999"/>
                </a:moveTo>
                <a:lnTo>
                  <a:pt x="245960" y="240626"/>
                </a:lnTo>
                <a:lnTo>
                  <a:pt x="245948" y="244843"/>
                </a:lnTo>
              </a:path>
              <a:path w="310514" h="297814">
                <a:moveTo>
                  <a:pt x="246024" y="287896"/>
                </a:moveTo>
                <a:lnTo>
                  <a:pt x="269829" y="297109"/>
                </a:lnTo>
                <a:lnTo>
                  <a:pt x="288798" y="297065"/>
                </a:lnTo>
                <a:lnTo>
                  <a:pt x="301167" y="283743"/>
                </a:lnTo>
                <a:lnTo>
                  <a:pt x="301282" y="282041"/>
                </a:lnTo>
              </a:path>
              <a:path w="310514" h="297814">
                <a:moveTo>
                  <a:pt x="301129" y="236385"/>
                </a:moveTo>
                <a:lnTo>
                  <a:pt x="300824" y="233832"/>
                </a:lnTo>
                <a:lnTo>
                  <a:pt x="299986" y="231190"/>
                </a:lnTo>
                <a:lnTo>
                  <a:pt x="297218" y="226631"/>
                </a:lnTo>
              </a:path>
              <a:path w="310514" h="297814">
                <a:moveTo>
                  <a:pt x="495" y="220345"/>
                </a:moveTo>
                <a:lnTo>
                  <a:pt x="21259" y="200393"/>
                </a:lnTo>
                <a:lnTo>
                  <a:pt x="27165" y="200367"/>
                </a:lnTo>
              </a:path>
              <a:path w="310514" h="297814">
                <a:moveTo>
                  <a:pt x="77889" y="200304"/>
                </a:moveTo>
                <a:lnTo>
                  <a:pt x="98132" y="221589"/>
                </a:lnTo>
                <a:lnTo>
                  <a:pt x="98145" y="226669"/>
                </a:lnTo>
              </a:path>
              <a:path w="310514" h="297814">
                <a:moveTo>
                  <a:pt x="98056" y="278650"/>
                </a:moveTo>
                <a:lnTo>
                  <a:pt x="97548" y="282498"/>
                </a:lnTo>
                <a:lnTo>
                  <a:pt x="96774" y="285115"/>
                </a:lnTo>
                <a:lnTo>
                  <a:pt x="94805" y="289090"/>
                </a:lnTo>
                <a:lnTo>
                  <a:pt x="92430" y="292493"/>
                </a:lnTo>
              </a:path>
              <a:path w="310514" h="297814">
                <a:moveTo>
                  <a:pt x="212166" y="19900"/>
                </a:moveTo>
                <a:lnTo>
                  <a:pt x="232486" y="355"/>
                </a:lnTo>
                <a:lnTo>
                  <a:pt x="237553" y="279"/>
                </a:lnTo>
              </a:path>
              <a:path w="310514" h="297814">
                <a:moveTo>
                  <a:pt x="309981" y="79908"/>
                </a:moveTo>
                <a:lnTo>
                  <a:pt x="309460" y="83286"/>
                </a:lnTo>
                <a:lnTo>
                  <a:pt x="308406" y="86423"/>
                </a:lnTo>
                <a:lnTo>
                  <a:pt x="306133" y="90385"/>
                </a:lnTo>
                <a:lnTo>
                  <a:pt x="305219" y="91351"/>
                </a:lnTo>
              </a:path>
              <a:path w="310514" h="297814">
                <a:moveTo>
                  <a:pt x="20408" y="393"/>
                </a:moveTo>
                <a:lnTo>
                  <a:pt x="508" y="21272"/>
                </a:lnTo>
                <a:lnTo>
                  <a:pt x="508" y="27178"/>
                </a:lnTo>
              </a:path>
              <a:path w="310514" h="297814">
                <a:moveTo>
                  <a:pt x="77889" y="97345"/>
                </a:moveTo>
                <a:lnTo>
                  <a:pt x="98171" y="75780"/>
                </a:lnTo>
                <a:lnTo>
                  <a:pt x="98158" y="70713"/>
                </a:lnTo>
              </a:path>
              <a:path w="310514" h="297814">
                <a:moveTo>
                  <a:pt x="98107" y="18719"/>
                </a:moveTo>
                <a:lnTo>
                  <a:pt x="97612" y="14897"/>
                </a:lnTo>
                <a:lnTo>
                  <a:pt x="96786" y="12268"/>
                </a:lnTo>
                <a:lnTo>
                  <a:pt x="95504" y="9639"/>
                </a:lnTo>
                <a:lnTo>
                  <a:pt x="92252" y="5207"/>
                </a:lnTo>
              </a:path>
              <a:path w="310514" h="297814">
                <a:moveTo>
                  <a:pt x="295579" y="225602"/>
                </a:moveTo>
                <a:lnTo>
                  <a:pt x="262153" y="222999"/>
                </a:lnTo>
              </a:path>
              <a:path w="310514" h="297814">
                <a:moveTo>
                  <a:pt x="295579" y="225602"/>
                </a:moveTo>
                <a:lnTo>
                  <a:pt x="297218" y="226631"/>
                </a:lnTo>
              </a:path>
              <a:path w="310514" h="297814">
                <a:moveTo>
                  <a:pt x="155346" y="252920"/>
                </a:moveTo>
                <a:lnTo>
                  <a:pt x="155435" y="199986"/>
                </a:lnTo>
              </a:path>
              <a:path w="310514" h="297814">
                <a:moveTo>
                  <a:pt x="90805" y="293662"/>
                </a:moveTo>
                <a:lnTo>
                  <a:pt x="92430" y="292493"/>
                </a:lnTo>
              </a:path>
              <a:path w="310514" h="297814">
                <a:moveTo>
                  <a:pt x="90639" y="4076"/>
                </a:moveTo>
                <a:lnTo>
                  <a:pt x="92252" y="5207"/>
                </a:lnTo>
              </a:path>
              <a:path w="310514" h="297814">
                <a:moveTo>
                  <a:pt x="154863" y="148678"/>
                </a:moveTo>
                <a:lnTo>
                  <a:pt x="155549" y="43738"/>
                </a:lnTo>
              </a:path>
              <a:path w="310514" h="297814">
                <a:moveTo>
                  <a:pt x="47815" y="148920"/>
                </a:moveTo>
                <a:lnTo>
                  <a:pt x="154863" y="148678"/>
                </a:lnTo>
              </a:path>
              <a:path w="310514" h="297814">
                <a:moveTo>
                  <a:pt x="263829" y="148920"/>
                </a:moveTo>
                <a:lnTo>
                  <a:pt x="216992" y="149110"/>
                </a:lnTo>
                <a:lnTo>
                  <a:pt x="216662" y="199110"/>
                </a:lnTo>
              </a:path>
              <a:path w="310514" h="297814">
                <a:moveTo>
                  <a:pt x="191592" y="199478"/>
                </a:moveTo>
                <a:lnTo>
                  <a:pt x="216662" y="199110"/>
                </a:lnTo>
              </a:path>
              <a:path w="310514" h="297814">
                <a:moveTo>
                  <a:pt x="20408" y="297345"/>
                </a:moveTo>
                <a:lnTo>
                  <a:pt x="17284" y="297484"/>
                </a:lnTo>
                <a:lnTo>
                  <a:pt x="14300" y="296900"/>
                </a:lnTo>
                <a:lnTo>
                  <a:pt x="11468" y="295579"/>
                </a:lnTo>
                <a:lnTo>
                  <a:pt x="8623" y="294271"/>
                </a:lnTo>
                <a:lnTo>
                  <a:pt x="6235" y="292366"/>
                </a:lnTo>
                <a:lnTo>
                  <a:pt x="4318" y="289902"/>
                </a:lnTo>
                <a:lnTo>
                  <a:pt x="2400" y="287439"/>
                </a:lnTo>
                <a:lnTo>
                  <a:pt x="1143" y="284657"/>
                </a:lnTo>
                <a:lnTo>
                  <a:pt x="571" y="281584"/>
                </a:lnTo>
                <a:lnTo>
                  <a:pt x="0" y="278511"/>
                </a:lnTo>
                <a:lnTo>
                  <a:pt x="152" y="275463"/>
                </a:lnTo>
                <a:lnTo>
                  <a:pt x="1054" y="272478"/>
                </a:lnTo>
              </a:path>
              <a:path w="310514" h="297814">
                <a:moveTo>
                  <a:pt x="508" y="272313"/>
                </a:moveTo>
                <a:lnTo>
                  <a:pt x="495" y="220345"/>
                </a:lnTo>
              </a:path>
              <a:path w="310514" h="297814">
                <a:moveTo>
                  <a:pt x="286156" y="97434"/>
                </a:moveTo>
                <a:lnTo>
                  <a:pt x="232905" y="97459"/>
                </a:lnTo>
              </a:path>
              <a:path w="310514" h="297814">
                <a:moveTo>
                  <a:pt x="27165" y="200367"/>
                </a:moveTo>
                <a:lnTo>
                  <a:pt x="77889" y="200304"/>
                </a:lnTo>
              </a:path>
              <a:path w="310514" h="297814">
                <a:moveTo>
                  <a:pt x="245948" y="244843"/>
                </a:moveTo>
                <a:lnTo>
                  <a:pt x="246024" y="287896"/>
                </a:lnTo>
              </a:path>
              <a:path w="310514" h="297814">
                <a:moveTo>
                  <a:pt x="232905" y="97370"/>
                </a:moveTo>
                <a:lnTo>
                  <a:pt x="231381" y="97523"/>
                </a:lnTo>
                <a:lnTo>
                  <a:pt x="229870" y="97497"/>
                </a:lnTo>
                <a:lnTo>
                  <a:pt x="228371" y="97294"/>
                </a:lnTo>
                <a:lnTo>
                  <a:pt x="226860" y="97091"/>
                </a:lnTo>
                <a:lnTo>
                  <a:pt x="225399" y="96710"/>
                </a:lnTo>
                <a:lnTo>
                  <a:pt x="223977" y="96139"/>
                </a:lnTo>
                <a:lnTo>
                  <a:pt x="222554" y="95580"/>
                </a:lnTo>
                <a:lnTo>
                  <a:pt x="221234" y="94856"/>
                </a:lnTo>
                <a:lnTo>
                  <a:pt x="220002" y="93967"/>
                </a:lnTo>
                <a:lnTo>
                  <a:pt x="218757" y="93091"/>
                </a:lnTo>
                <a:lnTo>
                  <a:pt x="217639" y="92062"/>
                </a:lnTo>
                <a:lnTo>
                  <a:pt x="216649" y="90906"/>
                </a:lnTo>
                <a:lnTo>
                  <a:pt x="215658" y="89750"/>
                </a:lnTo>
                <a:lnTo>
                  <a:pt x="212077" y="79883"/>
                </a:lnTo>
                <a:lnTo>
                  <a:pt x="212102" y="78359"/>
                </a:lnTo>
                <a:lnTo>
                  <a:pt x="212128" y="76835"/>
                </a:lnTo>
                <a:lnTo>
                  <a:pt x="212331" y="75336"/>
                </a:lnTo>
                <a:lnTo>
                  <a:pt x="212725" y="73863"/>
                </a:lnTo>
              </a:path>
              <a:path w="310514" h="297814">
                <a:moveTo>
                  <a:pt x="301282" y="282041"/>
                </a:moveTo>
                <a:lnTo>
                  <a:pt x="301129" y="236385"/>
                </a:lnTo>
              </a:path>
              <a:path w="310514" h="297814">
                <a:moveTo>
                  <a:pt x="212305" y="73761"/>
                </a:moveTo>
                <a:lnTo>
                  <a:pt x="212166" y="19900"/>
                </a:lnTo>
              </a:path>
              <a:path w="310514" h="297814">
                <a:moveTo>
                  <a:pt x="237553" y="279"/>
                </a:moveTo>
                <a:lnTo>
                  <a:pt x="290563" y="177"/>
                </a:lnTo>
              </a:path>
              <a:path w="310514" h="297814">
                <a:moveTo>
                  <a:pt x="290563" y="101"/>
                </a:moveTo>
                <a:lnTo>
                  <a:pt x="293624" y="0"/>
                </a:lnTo>
                <a:lnTo>
                  <a:pt x="296532" y="596"/>
                </a:lnTo>
                <a:lnTo>
                  <a:pt x="299300" y="1905"/>
                </a:lnTo>
                <a:lnTo>
                  <a:pt x="302082" y="3213"/>
                </a:lnTo>
                <a:lnTo>
                  <a:pt x="309918" y="15659"/>
                </a:lnTo>
                <a:lnTo>
                  <a:pt x="310489" y="18669"/>
                </a:lnTo>
                <a:lnTo>
                  <a:pt x="310337" y="21640"/>
                </a:lnTo>
                <a:lnTo>
                  <a:pt x="309460" y="24574"/>
                </a:lnTo>
              </a:path>
              <a:path w="310514" h="297814">
                <a:moveTo>
                  <a:pt x="98145" y="226669"/>
                </a:moveTo>
                <a:lnTo>
                  <a:pt x="98056" y="278650"/>
                </a:lnTo>
              </a:path>
              <a:path w="310514" h="297814">
                <a:moveTo>
                  <a:pt x="508" y="27178"/>
                </a:moveTo>
                <a:lnTo>
                  <a:pt x="508" y="77876"/>
                </a:lnTo>
                <a:lnTo>
                  <a:pt x="2147" y="86679"/>
                </a:lnTo>
                <a:lnTo>
                  <a:pt x="8626" y="93519"/>
                </a:lnTo>
                <a:lnTo>
                  <a:pt x="17395" y="97393"/>
                </a:lnTo>
                <a:lnTo>
                  <a:pt x="25908" y="97294"/>
                </a:lnTo>
              </a:path>
              <a:path w="310514" h="297814">
                <a:moveTo>
                  <a:pt x="309994" y="24726"/>
                </a:moveTo>
                <a:lnTo>
                  <a:pt x="309981" y="79908"/>
                </a:lnTo>
              </a:path>
              <a:path w="310514" h="297814">
                <a:moveTo>
                  <a:pt x="25908" y="97294"/>
                </a:moveTo>
                <a:lnTo>
                  <a:pt x="77889" y="97345"/>
                </a:lnTo>
              </a:path>
              <a:path w="310514" h="297814">
                <a:moveTo>
                  <a:pt x="98158" y="70713"/>
                </a:moveTo>
                <a:lnTo>
                  <a:pt x="98107" y="18719"/>
                </a:lnTo>
              </a:path>
            </a:pathLst>
          </a:custGeom>
          <a:ln w="13711">
            <a:solidFill>
              <a:srgbClr val="1C96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30402" y="4787500"/>
            <a:ext cx="4648200" cy="5463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454545"/>
                </a:solidFill>
                <a:latin typeface="Trebuchet MS"/>
                <a:cs typeface="Trebuchet MS"/>
              </a:rPr>
              <a:t>Reproducible</a:t>
            </a:r>
            <a:r>
              <a:rPr sz="1600" b="1" spc="1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600" b="1" spc="55" dirty="0">
                <a:solidFill>
                  <a:srgbClr val="454545"/>
                </a:solidFill>
                <a:latin typeface="Trebuchet MS"/>
                <a:cs typeface="Trebuchet MS"/>
              </a:rPr>
              <a:t>Code</a:t>
            </a:r>
            <a:endParaRPr sz="1600" b="1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Well-structured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Python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scripts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all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pipeline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stages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7622" y="5581854"/>
            <a:ext cx="310515" cy="271145"/>
          </a:xfrm>
          <a:custGeom>
            <a:avLst/>
            <a:gdLst/>
            <a:ahLst/>
            <a:cxnLst/>
            <a:rect l="l" t="t" r="r" b="b"/>
            <a:pathLst>
              <a:path w="310514" h="271145">
                <a:moveTo>
                  <a:pt x="3683" y="258662"/>
                </a:moveTo>
                <a:lnTo>
                  <a:pt x="22834" y="270638"/>
                </a:lnTo>
                <a:lnTo>
                  <a:pt x="26390" y="270703"/>
                </a:lnTo>
              </a:path>
              <a:path w="310514" h="271145">
                <a:moveTo>
                  <a:pt x="62572" y="78511"/>
                </a:moveTo>
                <a:lnTo>
                  <a:pt x="29870" y="98374"/>
                </a:lnTo>
                <a:lnTo>
                  <a:pt x="28105" y="107518"/>
                </a:lnTo>
                <a:lnTo>
                  <a:pt x="26682" y="116700"/>
                </a:lnTo>
              </a:path>
              <a:path w="310514" h="271145">
                <a:moveTo>
                  <a:pt x="287096" y="270713"/>
                </a:moveTo>
                <a:lnTo>
                  <a:pt x="309981" y="247296"/>
                </a:lnTo>
                <a:lnTo>
                  <a:pt x="310007" y="242128"/>
                </a:lnTo>
              </a:path>
              <a:path w="310514" h="271145">
                <a:moveTo>
                  <a:pt x="309841" y="62839"/>
                </a:moveTo>
                <a:lnTo>
                  <a:pt x="283083" y="38112"/>
                </a:lnTo>
                <a:lnTo>
                  <a:pt x="275907" y="38239"/>
                </a:lnTo>
              </a:path>
              <a:path w="310514" h="271145">
                <a:moveTo>
                  <a:pt x="229768" y="38849"/>
                </a:moveTo>
                <a:lnTo>
                  <a:pt x="188949" y="38528"/>
                </a:lnTo>
                <a:lnTo>
                  <a:pt x="148132" y="36042"/>
                </a:lnTo>
                <a:lnTo>
                  <a:pt x="127227" y="17862"/>
                </a:lnTo>
                <a:lnTo>
                  <a:pt x="119353" y="10077"/>
                </a:lnTo>
                <a:lnTo>
                  <a:pt x="103124" y="266"/>
                </a:lnTo>
                <a:lnTo>
                  <a:pt x="98564" y="0"/>
                </a:lnTo>
              </a:path>
              <a:path w="310514" h="271145">
                <a:moveTo>
                  <a:pt x="43205" y="292"/>
                </a:moveTo>
                <a:lnTo>
                  <a:pt x="4368" y="7061"/>
                </a:lnTo>
                <a:lnTo>
                  <a:pt x="25" y="18376"/>
                </a:lnTo>
                <a:lnTo>
                  <a:pt x="0" y="26860"/>
                </a:lnTo>
              </a:path>
              <a:path w="310514" h="271145">
                <a:moveTo>
                  <a:pt x="309689" y="78473"/>
                </a:moveTo>
                <a:lnTo>
                  <a:pt x="62572" y="78511"/>
                </a:lnTo>
              </a:path>
              <a:path w="310514" h="271145">
                <a:moveTo>
                  <a:pt x="3683" y="258662"/>
                </a:moveTo>
                <a:lnTo>
                  <a:pt x="571" y="249717"/>
                </a:lnTo>
              </a:path>
              <a:path w="310514" h="271145">
                <a:moveTo>
                  <a:pt x="26682" y="116700"/>
                </a:moveTo>
                <a:lnTo>
                  <a:pt x="4127" y="254440"/>
                </a:lnTo>
              </a:path>
              <a:path w="310514" h="271145">
                <a:moveTo>
                  <a:pt x="26390" y="270703"/>
                </a:moveTo>
                <a:lnTo>
                  <a:pt x="287096" y="270713"/>
                </a:lnTo>
              </a:path>
              <a:path w="310514" h="271145">
                <a:moveTo>
                  <a:pt x="310007" y="242128"/>
                </a:moveTo>
                <a:lnTo>
                  <a:pt x="309841" y="62839"/>
                </a:lnTo>
              </a:path>
              <a:path w="310514" h="271145">
                <a:moveTo>
                  <a:pt x="275907" y="38239"/>
                </a:moveTo>
                <a:lnTo>
                  <a:pt x="229768" y="38849"/>
                </a:lnTo>
              </a:path>
              <a:path w="310514" h="271145">
                <a:moveTo>
                  <a:pt x="0" y="26860"/>
                </a:moveTo>
                <a:lnTo>
                  <a:pt x="571" y="249717"/>
                </a:lnTo>
              </a:path>
              <a:path w="310514" h="271145">
                <a:moveTo>
                  <a:pt x="98564" y="0"/>
                </a:moveTo>
                <a:lnTo>
                  <a:pt x="43205" y="292"/>
                </a:lnTo>
              </a:path>
            </a:pathLst>
          </a:custGeom>
          <a:ln w="13732">
            <a:solidFill>
              <a:srgbClr val="1C96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30402" y="6079326"/>
            <a:ext cx="4783684" cy="56169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10" dirty="0">
                <a:solidFill>
                  <a:srgbClr val="454545"/>
                </a:solidFill>
                <a:latin typeface="Trebuchet MS"/>
                <a:cs typeface="Trebuchet MS"/>
              </a:rPr>
              <a:t>Cleaned</a:t>
            </a:r>
            <a:r>
              <a:rPr sz="1600" b="1" spc="17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454545"/>
                </a:solidFill>
                <a:latin typeface="Trebuchet MS"/>
                <a:cs typeface="Trebuchet MS"/>
              </a:rPr>
              <a:t>Datasets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Production-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ready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data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files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included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immediate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use</a:t>
            </a:r>
            <a:endParaRPr sz="1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0" y="9524"/>
            <a:ext cx="4953000" cy="76231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6292" y="807720"/>
            <a:ext cx="3719829" cy="3121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2450"/>
              </a:lnSpc>
            </a:pPr>
            <a:r>
              <a:rPr sz="9950" spc="45" dirty="0"/>
              <a:t>Thank </a:t>
            </a:r>
            <a:r>
              <a:rPr sz="9950" spc="-615" dirty="0"/>
              <a:t>Y</a:t>
            </a:r>
            <a:r>
              <a:rPr sz="9950" spc="265" dirty="0"/>
              <a:t>o</a:t>
            </a:r>
            <a:r>
              <a:rPr sz="9950" spc="270" dirty="0"/>
              <a:t>u</a:t>
            </a:r>
            <a:endParaRPr sz="9950" dirty="0"/>
          </a:p>
        </p:txBody>
      </p:sp>
      <p:sp>
        <p:nvSpPr>
          <p:cNvPr id="6" name="object 6"/>
          <p:cNvSpPr txBox="1"/>
          <p:nvPr/>
        </p:nvSpPr>
        <p:spPr>
          <a:xfrm>
            <a:off x="611477" y="5264150"/>
            <a:ext cx="456946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b="1" spc="75" dirty="0">
                <a:solidFill>
                  <a:srgbClr val="030303"/>
                </a:solidFill>
                <a:latin typeface="Trebuchet MS"/>
                <a:cs typeface="Trebuchet MS"/>
              </a:rPr>
              <a:t>Kondam</a:t>
            </a:r>
            <a:r>
              <a:rPr sz="2650" b="1" spc="-155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sz="2650" b="1" spc="-10" dirty="0">
                <a:solidFill>
                  <a:srgbClr val="030303"/>
                </a:solidFill>
                <a:latin typeface="Trebuchet MS"/>
                <a:cs typeface="Trebuchet MS"/>
              </a:rPr>
              <a:t>Pravalika</a:t>
            </a:r>
            <a:r>
              <a:rPr sz="2650" b="1" spc="-150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sz="2650" b="1" spc="75" dirty="0">
                <a:solidFill>
                  <a:srgbClr val="030303"/>
                </a:solidFill>
                <a:latin typeface="Trebuchet MS"/>
                <a:cs typeface="Trebuchet MS"/>
              </a:rPr>
              <a:t>Reddy</a:t>
            </a:r>
            <a:endParaRPr sz="26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95"/>
              </a:spcBef>
            </a:pPr>
            <a:r>
              <a:rPr sz="1650" spc="-45" dirty="0">
                <a:solidFill>
                  <a:srgbClr val="454545"/>
                </a:solidFill>
                <a:latin typeface="Verdana"/>
                <a:cs typeface="Verdana"/>
              </a:rPr>
              <a:t>Batch</a:t>
            </a:r>
            <a:r>
              <a:rPr sz="1650" spc="-11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454545"/>
                </a:solidFill>
                <a:latin typeface="Verdana"/>
                <a:cs typeface="Verdana"/>
              </a:rPr>
              <a:t>03</a:t>
            </a:r>
            <a:endParaRPr sz="16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50" cy="7632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7466" y="458692"/>
            <a:ext cx="5819140" cy="11099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35"/>
              </a:spcBef>
            </a:pPr>
            <a:r>
              <a:rPr sz="3450" spc="-35" dirty="0"/>
              <a:t>AirAware:</a:t>
            </a:r>
            <a:r>
              <a:rPr sz="3450" spc="-190" dirty="0"/>
              <a:t> </a:t>
            </a:r>
            <a:r>
              <a:rPr sz="3450" spc="140" dirty="0"/>
              <a:t>Smart</a:t>
            </a:r>
            <a:r>
              <a:rPr sz="3450" spc="-185" dirty="0"/>
              <a:t> </a:t>
            </a:r>
            <a:r>
              <a:rPr sz="3450" dirty="0"/>
              <a:t>Air</a:t>
            </a:r>
            <a:r>
              <a:rPr sz="3450" spc="-185" dirty="0"/>
              <a:t> </a:t>
            </a:r>
            <a:r>
              <a:rPr sz="3450" spc="60" dirty="0"/>
              <a:t>Quality </a:t>
            </a:r>
            <a:r>
              <a:rPr sz="3450" spc="55" dirty="0"/>
              <a:t>Prediction</a:t>
            </a:r>
            <a:r>
              <a:rPr sz="3450" spc="-185" dirty="0"/>
              <a:t> </a:t>
            </a:r>
            <a:r>
              <a:rPr sz="3450" spc="165" dirty="0"/>
              <a:t>System</a:t>
            </a:r>
            <a:endParaRPr sz="3450"/>
          </a:p>
        </p:txBody>
      </p:sp>
      <p:sp>
        <p:nvSpPr>
          <p:cNvPr id="6" name="object 6"/>
          <p:cNvSpPr txBox="1"/>
          <p:nvPr/>
        </p:nvSpPr>
        <p:spPr>
          <a:xfrm>
            <a:off x="607466" y="1784191"/>
            <a:ext cx="5768340" cy="11017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140"/>
              </a:spcBef>
            </a:pPr>
            <a:r>
              <a:rPr sz="1750" spc="-30" dirty="0">
                <a:solidFill>
                  <a:srgbClr val="454545"/>
                </a:solidFill>
                <a:latin typeface="Verdana"/>
                <a:cs typeface="Verdana"/>
              </a:rPr>
              <a:t>An</a:t>
            </a:r>
            <a:r>
              <a:rPr sz="175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40" dirty="0">
                <a:solidFill>
                  <a:srgbClr val="454545"/>
                </a:solidFill>
                <a:latin typeface="Verdana"/>
                <a:cs typeface="Verdana"/>
              </a:rPr>
              <a:t>advanced</a:t>
            </a:r>
            <a:r>
              <a:rPr sz="1750" spc="-9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70" dirty="0">
                <a:solidFill>
                  <a:srgbClr val="454545"/>
                </a:solidFill>
                <a:latin typeface="Verdana"/>
                <a:cs typeface="Verdana"/>
              </a:rPr>
              <a:t>platform</a:t>
            </a:r>
            <a:r>
              <a:rPr sz="1750" spc="-9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55" dirty="0">
                <a:solidFill>
                  <a:srgbClr val="454545"/>
                </a:solidFill>
                <a:latin typeface="Verdana"/>
                <a:cs typeface="Verdana"/>
              </a:rPr>
              <a:t>leveraging</a:t>
            </a:r>
            <a:r>
              <a:rPr sz="1750" spc="-9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55" dirty="0">
                <a:solidFill>
                  <a:srgbClr val="454545"/>
                </a:solidFill>
                <a:latin typeface="Verdana"/>
                <a:cs typeface="Verdana"/>
              </a:rPr>
              <a:t>machine</a:t>
            </a:r>
            <a:r>
              <a:rPr sz="1750" spc="-10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55" dirty="0">
                <a:solidFill>
                  <a:srgbClr val="454545"/>
                </a:solidFill>
                <a:latin typeface="Verdana"/>
                <a:cs typeface="Verdana"/>
              </a:rPr>
              <a:t>learning</a:t>
            </a:r>
            <a:r>
              <a:rPr sz="1750" spc="-9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25" dirty="0">
                <a:solidFill>
                  <a:srgbClr val="454545"/>
                </a:solidFill>
                <a:latin typeface="Verdana"/>
                <a:cs typeface="Verdana"/>
              </a:rPr>
              <a:t>for </a:t>
            </a:r>
            <a:r>
              <a:rPr sz="1750" spc="-70" dirty="0">
                <a:solidFill>
                  <a:srgbClr val="454545"/>
                </a:solidFill>
                <a:latin typeface="Verdana"/>
                <a:cs typeface="Verdana"/>
              </a:rPr>
              <a:t>real-</a:t>
            </a:r>
            <a:r>
              <a:rPr sz="1750" spc="-80" dirty="0">
                <a:solidFill>
                  <a:srgbClr val="454545"/>
                </a:solidFill>
                <a:latin typeface="Verdana"/>
                <a:cs typeface="Verdana"/>
              </a:rPr>
              <a:t>time</a:t>
            </a:r>
            <a:r>
              <a:rPr sz="1750" spc="-11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65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75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50" dirty="0">
                <a:solidFill>
                  <a:srgbClr val="454545"/>
                </a:solidFill>
                <a:latin typeface="Verdana"/>
                <a:cs typeface="Verdana"/>
              </a:rPr>
              <a:t>pollution</a:t>
            </a:r>
            <a:r>
              <a:rPr sz="175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35" dirty="0">
                <a:solidFill>
                  <a:srgbClr val="454545"/>
                </a:solidFill>
                <a:latin typeface="Verdana"/>
                <a:cs typeface="Verdana"/>
              </a:rPr>
              <a:t>forecasting</a:t>
            </a:r>
            <a:r>
              <a:rPr sz="175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7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75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55" dirty="0">
                <a:solidFill>
                  <a:srgbClr val="454545"/>
                </a:solidFill>
                <a:latin typeface="Verdana"/>
                <a:cs typeface="Verdana"/>
              </a:rPr>
              <a:t>empower</a:t>
            </a:r>
            <a:r>
              <a:rPr sz="175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10" dirty="0">
                <a:solidFill>
                  <a:srgbClr val="454545"/>
                </a:solidFill>
                <a:latin typeface="Verdana"/>
                <a:cs typeface="Verdana"/>
              </a:rPr>
              <a:t>smart </a:t>
            </a:r>
            <a:r>
              <a:rPr sz="1750" spc="-20" dirty="0">
                <a:solidFill>
                  <a:srgbClr val="454545"/>
                </a:solidFill>
                <a:latin typeface="Verdana"/>
                <a:cs typeface="Verdana"/>
              </a:rPr>
              <a:t>cities</a:t>
            </a:r>
            <a:r>
              <a:rPr sz="1750" spc="-11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6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750" spc="-10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60" dirty="0">
                <a:solidFill>
                  <a:srgbClr val="454545"/>
                </a:solidFill>
                <a:latin typeface="Verdana"/>
                <a:cs typeface="Verdana"/>
              </a:rPr>
              <a:t>healthier</a:t>
            </a:r>
            <a:r>
              <a:rPr sz="1750" spc="-10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750" spc="-10" dirty="0">
                <a:solidFill>
                  <a:srgbClr val="454545"/>
                </a:solidFill>
                <a:latin typeface="Verdana"/>
                <a:cs typeface="Verdana"/>
              </a:rPr>
              <a:t>environments.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9125" y="3124200"/>
            <a:ext cx="2867025" cy="1590675"/>
          </a:xfrm>
          <a:custGeom>
            <a:avLst/>
            <a:gdLst/>
            <a:ahLst/>
            <a:cxnLst/>
            <a:rect l="l" t="t" r="r" b="b"/>
            <a:pathLst>
              <a:path w="2867025" h="1590675">
                <a:moveTo>
                  <a:pt x="2847809" y="0"/>
                </a:moveTo>
                <a:lnTo>
                  <a:pt x="19213" y="0"/>
                </a:lnTo>
                <a:lnTo>
                  <a:pt x="16385" y="558"/>
                </a:lnTo>
                <a:lnTo>
                  <a:pt x="0" y="19215"/>
                </a:lnTo>
                <a:lnTo>
                  <a:pt x="0" y="1568526"/>
                </a:lnTo>
                <a:lnTo>
                  <a:pt x="0" y="1571459"/>
                </a:lnTo>
                <a:lnTo>
                  <a:pt x="19213" y="1590675"/>
                </a:lnTo>
                <a:lnTo>
                  <a:pt x="2847809" y="1590675"/>
                </a:lnTo>
                <a:lnTo>
                  <a:pt x="2867025" y="1571459"/>
                </a:lnTo>
                <a:lnTo>
                  <a:pt x="2867025" y="19215"/>
                </a:lnTo>
                <a:lnTo>
                  <a:pt x="2850629" y="558"/>
                </a:lnTo>
                <a:lnTo>
                  <a:pt x="2847809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4571" y="3271043"/>
            <a:ext cx="2500630" cy="1225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50" b="1" dirty="0">
                <a:solidFill>
                  <a:srgbClr val="454545"/>
                </a:solidFill>
                <a:latin typeface="Trebuchet MS"/>
                <a:cs typeface="Trebuchet MS"/>
              </a:rPr>
              <a:t>Real-Time</a:t>
            </a:r>
            <a:r>
              <a:rPr sz="1750" b="1" spc="1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-10" dirty="0">
                <a:solidFill>
                  <a:srgbClr val="454545"/>
                </a:solidFill>
                <a:latin typeface="Trebuchet MS"/>
                <a:cs typeface="Trebuchet MS"/>
              </a:rPr>
              <a:t>Forecasting</a:t>
            </a:r>
            <a:endParaRPr sz="1750">
              <a:latin typeface="Trebuchet MS"/>
              <a:cs typeface="Trebuchet MS"/>
            </a:endParaRPr>
          </a:p>
          <a:p>
            <a:pPr marL="12700" marR="5080">
              <a:lnSpc>
                <a:spcPct val="131700"/>
              </a:lnSpc>
              <a:spcBef>
                <a:spcPts val="720"/>
              </a:spcBef>
            </a:pP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Advanced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ML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models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predict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pollutant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levels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with 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exceptional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accuracy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57600" y="3124200"/>
            <a:ext cx="2867025" cy="1590675"/>
          </a:xfrm>
          <a:custGeom>
            <a:avLst/>
            <a:gdLst/>
            <a:ahLst/>
            <a:cxnLst/>
            <a:rect l="l" t="t" r="r" b="b"/>
            <a:pathLst>
              <a:path w="2867025" h="1590675">
                <a:moveTo>
                  <a:pt x="2847809" y="0"/>
                </a:moveTo>
                <a:lnTo>
                  <a:pt x="19215" y="0"/>
                </a:lnTo>
                <a:lnTo>
                  <a:pt x="16383" y="558"/>
                </a:lnTo>
                <a:lnTo>
                  <a:pt x="0" y="19215"/>
                </a:lnTo>
                <a:lnTo>
                  <a:pt x="0" y="1568526"/>
                </a:lnTo>
                <a:lnTo>
                  <a:pt x="0" y="1571459"/>
                </a:lnTo>
                <a:lnTo>
                  <a:pt x="19215" y="1590675"/>
                </a:lnTo>
                <a:lnTo>
                  <a:pt x="2847809" y="1590675"/>
                </a:lnTo>
                <a:lnTo>
                  <a:pt x="2867025" y="1571459"/>
                </a:lnTo>
                <a:lnTo>
                  <a:pt x="2867025" y="19215"/>
                </a:lnTo>
                <a:lnTo>
                  <a:pt x="2850629" y="558"/>
                </a:lnTo>
                <a:lnTo>
                  <a:pt x="2847809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24833" y="3271043"/>
            <a:ext cx="2519045" cy="1225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50" b="1" dirty="0">
                <a:solidFill>
                  <a:srgbClr val="454545"/>
                </a:solidFill>
                <a:latin typeface="Trebuchet MS"/>
                <a:cs typeface="Trebuchet MS"/>
              </a:rPr>
              <a:t>Interactive</a:t>
            </a:r>
            <a:r>
              <a:rPr sz="1750" b="1" spc="-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55" dirty="0">
                <a:solidFill>
                  <a:srgbClr val="454545"/>
                </a:solidFill>
                <a:latin typeface="Trebuchet MS"/>
                <a:cs typeface="Trebuchet MS"/>
              </a:rPr>
              <a:t>Dashboards</a:t>
            </a:r>
            <a:endParaRPr sz="1750">
              <a:latin typeface="Trebuchet MS"/>
              <a:cs typeface="Trebuchet MS"/>
            </a:endParaRPr>
          </a:p>
          <a:p>
            <a:pPr marL="12700" marR="175260">
              <a:lnSpc>
                <a:spcPct val="131700"/>
              </a:lnSpc>
              <a:spcBef>
                <a:spcPts val="720"/>
              </a:spcBef>
            </a:pP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User-friendly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visualizations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data-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driven </a:t>
            </a:r>
            <a:r>
              <a:rPr sz="1400" spc="-65" dirty="0">
                <a:solidFill>
                  <a:srgbClr val="454545"/>
                </a:solidFill>
                <a:latin typeface="Verdana"/>
                <a:cs typeface="Verdana"/>
              </a:rPr>
              <a:t>environmental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decisions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4850" y="5042693"/>
            <a:ext cx="5905500" cy="1304925"/>
          </a:xfrm>
          <a:custGeom>
            <a:avLst/>
            <a:gdLst/>
            <a:ahLst/>
            <a:cxnLst/>
            <a:rect l="l" t="t" r="r" b="b"/>
            <a:pathLst>
              <a:path w="5905500" h="1304925">
                <a:moveTo>
                  <a:pt x="5886284" y="0"/>
                </a:moveTo>
                <a:lnTo>
                  <a:pt x="19213" y="0"/>
                </a:lnTo>
                <a:lnTo>
                  <a:pt x="16385" y="558"/>
                </a:lnTo>
                <a:lnTo>
                  <a:pt x="0" y="19215"/>
                </a:lnTo>
                <a:lnTo>
                  <a:pt x="0" y="1282773"/>
                </a:lnTo>
                <a:lnTo>
                  <a:pt x="0" y="1285709"/>
                </a:lnTo>
                <a:lnTo>
                  <a:pt x="19213" y="1304923"/>
                </a:lnTo>
                <a:lnTo>
                  <a:pt x="5886284" y="1304923"/>
                </a:lnTo>
                <a:lnTo>
                  <a:pt x="5905500" y="1285709"/>
                </a:lnTo>
                <a:lnTo>
                  <a:pt x="5905500" y="19215"/>
                </a:lnTo>
                <a:lnTo>
                  <a:pt x="5889104" y="558"/>
                </a:lnTo>
                <a:lnTo>
                  <a:pt x="5886284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4571" y="5042693"/>
            <a:ext cx="4993005" cy="939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50" b="1" dirty="0">
                <a:solidFill>
                  <a:srgbClr val="454545"/>
                </a:solidFill>
                <a:latin typeface="Trebuchet MS"/>
                <a:cs typeface="Trebuchet MS"/>
              </a:rPr>
              <a:t>Health</a:t>
            </a:r>
            <a:r>
              <a:rPr sz="1750" b="1" spc="-5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-10" dirty="0">
                <a:solidFill>
                  <a:srgbClr val="454545"/>
                </a:solidFill>
                <a:latin typeface="Trebuchet MS"/>
                <a:cs typeface="Trebuchet MS"/>
              </a:rPr>
              <a:t>Alerts</a:t>
            </a:r>
            <a:endParaRPr sz="1750" dirty="0">
              <a:latin typeface="Trebuchet MS"/>
              <a:cs typeface="Trebuchet MS"/>
            </a:endParaRPr>
          </a:p>
          <a:p>
            <a:pPr marL="12700" marR="5080">
              <a:lnSpc>
                <a:spcPct val="133900"/>
              </a:lnSpc>
              <a:spcBef>
                <a:spcPts val="610"/>
              </a:spcBef>
            </a:pP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Proactive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notifications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protect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vulnerable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populations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from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hazardous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conditions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450" spc="60" dirty="0"/>
              <a:t>Technology</a:t>
            </a:r>
            <a:r>
              <a:rPr sz="3450" spc="-80" dirty="0"/>
              <a:t> </a:t>
            </a:r>
            <a:r>
              <a:rPr sz="3450" spc="175" dirty="0"/>
              <a:t>Stack</a:t>
            </a:r>
            <a:r>
              <a:rPr sz="3450" spc="-80" dirty="0"/>
              <a:t> </a:t>
            </a:r>
            <a:r>
              <a:rPr sz="3450" dirty="0"/>
              <a:t>Driving</a:t>
            </a:r>
            <a:r>
              <a:rPr sz="3450" spc="-80" dirty="0"/>
              <a:t> </a:t>
            </a:r>
            <a:r>
              <a:rPr sz="3450" spc="-10" dirty="0"/>
              <a:t>AirAware</a:t>
            </a:r>
            <a:endParaRPr sz="3450"/>
          </a:p>
        </p:txBody>
      </p:sp>
      <p:sp>
        <p:nvSpPr>
          <p:cNvPr id="3" name="object 3"/>
          <p:cNvSpPr txBox="1"/>
          <p:nvPr/>
        </p:nvSpPr>
        <p:spPr>
          <a:xfrm>
            <a:off x="607466" y="1365758"/>
            <a:ext cx="10200640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100"/>
              </a:spcBef>
            </a:pP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Comprehensive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tools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enabling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robust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development,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data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processing,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machine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learning,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visualization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accurate</a:t>
            </a: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air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predictions.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9125" y="2181224"/>
            <a:ext cx="3276600" cy="3752850"/>
            <a:chOff x="619125" y="2181224"/>
            <a:chExt cx="3276600" cy="3752850"/>
          </a:xfrm>
        </p:grpSpPr>
        <p:sp>
          <p:nvSpPr>
            <p:cNvPr id="5" name="object 5"/>
            <p:cNvSpPr/>
            <p:nvPr/>
          </p:nvSpPr>
          <p:spPr>
            <a:xfrm>
              <a:off x="619125" y="2181224"/>
              <a:ext cx="3276600" cy="3752850"/>
            </a:xfrm>
            <a:custGeom>
              <a:avLst/>
              <a:gdLst/>
              <a:ahLst/>
              <a:cxnLst/>
              <a:rect l="l" t="t" r="r" b="b"/>
              <a:pathLst>
                <a:path w="3276600" h="3752850">
                  <a:moveTo>
                    <a:pt x="3257384" y="0"/>
                  </a:moveTo>
                  <a:lnTo>
                    <a:pt x="19213" y="0"/>
                  </a:lnTo>
                  <a:lnTo>
                    <a:pt x="16385" y="558"/>
                  </a:lnTo>
                  <a:lnTo>
                    <a:pt x="0" y="19215"/>
                  </a:lnTo>
                  <a:lnTo>
                    <a:pt x="0" y="3730699"/>
                  </a:lnTo>
                  <a:lnTo>
                    <a:pt x="0" y="3733632"/>
                  </a:lnTo>
                  <a:lnTo>
                    <a:pt x="19213" y="3752846"/>
                  </a:lnTo>
                  <a:lnTo>
                    <a:pt x="3257384" y="3752846"/>
                  </a:lnTo>
                  <a:lnTo>
                    <a:pt x="3276600" y="3733632"/>
                  </a:lnTo>
                  <a:lnTo>
                    <a:pt x="3276600" y="19215"/>
                  </a:lnTo>
                  <a:lnTo>
                    <a:pt x="3260204" y="558"/>
                  </a:lnTo>
                  <a:lnTo>
                    <a:pt x="3257384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8675" y="3133737"/>
              <a:ext cx="57150" cy="685800"/>
            </a:xfrm>
            <a:custGeom>
              <a:avLst/>
              <a:gdLst/>
              <a:ahLst/>
              <a:cxnLst/>
              <a:rect l="l" t="t" r="r" b="b"/>
              <a:pathLst>
                <a:path w="57150" h="685800">
                  <a:moveTo>
                    <a:pt x="57150" y="653440"/>
                  </a:moveTo>
                  <a:lnTo>
                    <a:pt x="32359" y="628650"/>
                  </a:lnTo>
                  <a:lnTo>
                    <a:pt x="24777" y="628650"/>
                  </a:lnTo>
                  <a:lnTo>
                    <a:pt x="0" y="653440"/>
                  </a:lnTo>
                  <a:lnTo>
                    <a:pt x="0" y="661009"/>
                  </a:lnTo>
                  <a:lnTo>
                    <a:pt x="24777" y="685800"/>
                  </a:lnTo>
                  <a:lnTo>
                    <a:pt x="32359" y="685800"/>
                  </a:lnTo>
                  <a:lnTo>
                    <a:pt x="57150" y="661009"/>
                  </a:lnTo>
                  <a:lnTo>
                    <a:pt x="57150" y="657225"/>
                  </a:lnTo>
                  <a:lnTo>
                    <a:pt x="57150" y="653440"/>
                  </a:lnTo>
                  <a:close/>
                </a:path>
                <a:path w="57150" h="685800">
                  <a:moveTo>
                    <a:pt x="57150" y="24790"/>
                  </a:moveTo>
                  <a:lnTo>
                    <a:pt x="32359" y="0"/>
                  </a:lnTo>
                  <a:lnTo>
                    <a:pt x="24777" y="0"/>
                  </a:lnTo>
                  <a:lnTo>
                    <a:pt x="0" y="24790"/>
                  </a:lnTo>
                  <a:lnTo>
                    <a:pt x="0" y="32359"/>
                  </a:lnTo>
                  <a:lnTo>
                    <a:pt x="24777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4571" y="2337593"/>
            <a:ext cx="2802890" cy="18446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278765">
              <a:lnSpc>
                <a:spcPct val="103600"/>
              </a:lnSpc>
              <a:spcBef>
                <a:spcPts val="15"/>
              </a:spcBef>
            </a:pPr>
            <a:r>
              <a:rPr sz="1750" b="1" dirty="0">
                <a:solidFill>
                  <a:srgbClr val="454545"/>
                </a:solidFill>
                <a:latin typeface="Trebuchet MS"/>
                <a:cs typeface="Trebuchet MS"/>
              </a:rPr>
              <a:t>Programming</a:t>
            </a:r>
            <a:r>
              <a:rPr sz="1750" b="1" spc="7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95" dirty="0">
                <a:solidFill>
                  <a:srgbClr val="454545"/>
                </a:solidFill>
                <a:latin typeface="Trebuchet MS"/>
                <a:cs typeface="Trebuchet MS"/>
              </a:rPr>
              <a:t>&amp;</a:t>
            </a:r>
            <a:r>
              <a:rPr sz="1750" b="1" spc="7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-10" dirty="0">
                <a:solidFill>
                  <a:srgbClr val="454545"/>
                </a:solidFill>
                <a:latin typeface="Trebuchet MS"/>
                <a:cs typeface="Trebuchet MS"/>
              </a:rPr>
              <a:t>Version Control</a:t>
            </a:r>
            <a:endParaRPr sz="1750">
              <a:latin typeface="Trebuchet MS"/>
              <a:cs typeface="Trebuchet MS"/>
            </a:endParaRPr>
          </a:p>
          <a:p>
            <a:pPr marL="295910" marR="5080">
              <a:lnSpc>
                <a:spcPct val="133900"/>
              </a:lnSpc>
              <a:spcBef>
                <a:spcPts val="605"/>
              </a:spcBef>
            </a:pP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Python</a:t>
            </a:r>
            <a:r>
              <a:rPr sz="1400" spc="-10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3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on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Google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Colab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for 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agile</a:t>
            </a:r>
            <a:r>
              <a:rPr sz="1400" spc="-9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development</a:t>
            </a:r>
            <a:endParaRPr sz="1400">
              <a:latin typeface="Verdana"/>
              <a:cs typeface="Verdana"/>
            </a:endParaRPr>
          </a:p>
          <a:p>
            <a:pPr marL="295910" marR="489584">
              <a:lnSpc>
                <a:spcPct val="133900"/>
              </a:lnSpc>
              <a:spcBef>
                <a:spcPts val="455"/>
              </a:spcBef>
            </a:pP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GitHub</a:t>
            </a:r>
            <a:r>
              <a:rPr sz="1400" spc="-9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400" spc="-9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collaborative 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version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control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76700" y="2181224"/>
            <a:ext cx="3276600" cy="3752850"/>
            <a:chOff x="4076700" y="2181224"/>
            <a:chExt cx="3276600" cy="3752850"/>
          </a:xfrm>
        </p:grpSpPr>
        <p:sp>
          <p:nvSpPr>
            <p:cNvPr id="9" name="object 9"/>
            <p:cNvSpPr/>
            <p:nvPr/>
          </p:nvSpPr>
          <p:spPr>
            <a:xfrm>
              <a:off x="4076700" y="2181224"/>
              <a:ext cx="3276600" cy="3752850"/>
            </a:xfrm>
            <a:custGeom>
              <a:avLst/>
              <a:gdLst/>
              <a:ahLst/>
              <a:cxnLst/>
              <a:rect l="l" t="t" r="r" b="b"/>
              <a:pathLst>
                <a:path w="3276600" h="3752850">
                  <a:moveTo>
                    <a:pt x="3257384" y="0"/>
                  </a:moveTo>
                  <a:lnTo>
                    <a:pt x="19215" y="0"/>
                  </a:lnTo>
                  <a:lnTo>
                    <a:pt x="16383" y="558"/>
                  </a:lnTo>
                  <a:lnTo>
                    <a:pt x="0" y="19215"/>
                  </a:lnTo>
                  <a:lnTo>
                    <a:pt x="0" y="3730699"/>
                  </a:lnTo>
                  <a:lnTo>
                    <a:pt x="0" y="3733632"/>
                  </a:lnTo>
                  <a:lnTo>
                    <a:pt x="19215" y="3752846"/>
                  </a:lnTo>
                  <a:lnTo>
                    <a:pt x="3257384" y="3752846"/>
                  </a:lnTo>
                  <a:lnTo>
                    <a:pt x="3276600" y="3733632"/>
                  </a:lnTo>
                  <a:lnTo>
                    <a:pt x="3276600" y="19215"/>
                  </a:lnTo>
                  <a:lnTo>
                    <a:pt x="3260204" y="558"/>
                  </a:lnTo>
                  <a:lnTo>
                    <a:pt x="3257384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86250" y="313372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59" y="0"/>
                  </a:moveTo>
                  <a:lnTo>
                    <a:pt x="24790" y="0"/>
                  </a:lnTo>
                  <a:lnTo>
                    <a:pt x="21132" y="723"/>
                  </a:lnTo>
                  <a:lnTo>
                    <a:pt x="0" y="24790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90"/>
                  </a:lnTo>
                  <a:lnTo>
                    <a:pt x="36004" y="723"/>
                  </a:lnTo>
                  <a:lnTo>
                    <a:pt x="32359" y="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40060" y="2337593"/>
            <a:ext cx="2558415" cy="121602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88645">
              <a:lnSpc>
                <a:spcPct val="103600"/>
              </a:lnSpc>
              <a:spcBef>
                <a:spcPts val="15"/>
              </a:spcBef>
            </a:pPr>
            <a:r>
              <a:rPr sz="1750" b="1" spc="50" dirty="0">
                <a:solidFill>
                  <a:srgbClr val="454545"/>
                </a:solidFill>
                <a:latin typeface="Trebuchet MS"/>
                <a:cs typeface="Trebuchet MS"/>
              </a:rPr>
              <a:t>Data</a:t>
            </a:r>
            <a:r>
              <a:rPr sz="1750" b="1" spc="-10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55" dirty="0">
                <a:solidFill>
                  <a:srgbClr val="454545"/>
                </a:solidFill>
                <a:latin typeface="Trebuchet MS"/>
                <a:cs typeface="Trebuchet MS"/>
              </a:rPr>
              <a:t>Processing</a:t>
            </a:r>
            <a:r>
              <a:rPr sz="1750" b="1" spc="-9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45" dirty="0">
                <a:solidFill>
                  <a:srgbClr val="454545"/>
                </a:solidFill>
                <a:latin typeface="Trebuchet MS"/>
                <a:cs typeface="Trebuchet MS"/>
              </a:rPr>
              <a:t>&amp; </a:t>
            </a:r>
            <a:r>
              <a:rPr sz="1750" b="1" spc="-10" dirty="0">
                <a:solidFill>
                  <a:srgbClr val="454545"/>
                </a:solidFill>
                <a:latin typeface="Trebuchet MS"/>
                <a:cs typeface="Trebuchet MS"/>
              </a:rPr>
              <a:t>Acquisition</a:t>
            </a:r>
            <a:endParaRPr sz="1750">
              <a:latin typeface="Trebuchet MS"/>
              <a:cs typeface="Trebuchet MS"/>
            </a:endParaRPr>
          </a:p>
          <a:p>
            <a:pPr marL="295910" marR="5080">
              <a:lnSpc>
                <a:spcPct val="133900"/>
              </a:lnSpc>
              <a:spcBef>
                <a:spcPts val="605"/>
              </a:spcBef>
            </a:pP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Pandas</a:t>
            </a:r>
            <a:r>
              <a:rPr sz="1400" spc="-9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9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454545"/>
                </a:solidFill>
                <a:latin typeface="Verdana"/>
                <a:cs typeface="Verdana"/>
              </a:rPr>
              <a:t>Numpy</a:t>
            </a:r>
            <a:r>
              <a:rPr sz="1400" spc="-8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for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efficient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data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manipulation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34275" y="2181224"/>
            <a:ext cx="3276600" cy="3752850"/>
            <a:chOff x="7534275" y="2181224"/>
            <a:chExt cx="3276600" cy="3752850"/>
          </a:xfrm>
        </p:grpSpPr>
        <p:sp>
          <p:nvSpPr>
            <p:cNvPr id="13" name="object 13"/>
            <p:cNvSpPr/>
            <p:nvPr/>
          </p:nvSpPr>
          <p:spPr>
            <a:xfrm>
              <a:off x="7534275" y="2181224"/>
              <a:ext cx="3276600" cy="3752850"/>
            </a:xfrm>
            <a:custGeom>
              <a:avLst/>
              <a:gdLst/>
              <a:ahLst/>
              <a:cxnLst/>
              <a:rect l="l" t="t" r="r" b="b"/>
              <a:pathLst>
                <a:path w="3276600" h="3752850">
                  <a:moveTo>
                    <a:pt x="3257384" y="0"/>
                  </a:moveTo>
                  <a:lnTo>
                    <a:pt x="19215" y="0"/>
                  </a:lnTo>
                  <a:lnTo>
                    <a:pt x="16383" y="558"/>
                  </a:lnTo>
                  <a:lnTo>
                    <a:pt x="0" y="19215"/>
                  </a:lnTo>
                  <a:lnTo>
                    <a:pt x="0" y="3730699"/>
                  </a:lnTo>
                  <a:lnTo>
                    <a:pt x="0" y="3733632"/>
                  </a:lnTo>
                  <a:lnTo>
                    <a:pt x="19215" y="3752846"/>
                  </a:lnTo>
                  <a:lnTo>
                    <a:pt x="3257384" y="3752846"/>
                  </a:lnTo>
                  <a:lnTo>
                    <a:pt x="3276600" y="3733632"/>
                  </a:lnTo>
                  <a:lnTo>
                    <a:pt x="3276600" y="19215"/>
                  </a:lnTo>
                  <a:lnTo>
                    <a:pt x="3260204" y="558"/>
                  </a:lnTo>
                  <a:lnTo>
                    <a:pt x="3257384" y="0"/>
                  </a:lnTo>
                  <a:close/>
                </a:path>
              </a:pathLst>
            </a:custGeom>
            <a:solidFill>
              <a:srgbClr val="F2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43825" y="3133737"/>
              <a:ext cx="57150" cy="1943100"/>
            </a:xfrm>
            <a:custGeom>
              <a:avLst/>
              <a:gdLst/>
              <a:ahLst/>
              <a:cxnLst/>
              <a:rect l="l" t="t" r="r" b="b"/>
              <a:pathLst>
                <a:path w="57150" h="1943100">
                  <a:moveTo>
                    <a:pt x="57150" y="1910727"/>
                  </a:moveTo>
                  <a:lnTo>
                    <a:pt x="32359" y="1885937"/>
                  </a:lnTo>
                  <a:lnTo>
                    <a:pt x="24790" y="1885937"/>
                  </a:lnTo>
                  <a:lnTo>
                    <a:pt x="0" y="1910727"/>
                  </a:lnTo>
                  <a:lnTo>
                    <a:pt x="0" y="1918296"/>
                  </a:lnTo>
                  <a:lnTo>
                    <a:pt x="24790" y="1943087"/>
                  </a:lnTo>
                  <a:lnTo>
                    <a:pt x="32359" y="1943087"/>
                  </a:lnTo>
                  <a:lnTo>
                    <a:pt x="57150" y="1918296"/>
                  </a:lnTo>
                  <a:lnTo>
                    <a:pt x="57150" y="1914512"/>
                  </a:lnTo>
                  <a:lnTo>
                    <a:pt x="57150" y="1910727"/>
                  </a:lnTo>
                  <a:close/>
                </a:path>
                <a:path w="57150" h="1943100">
                  <a:moveTo>
                    <a:pt x="57150" y="1282077"/>
                  </a:moveTo>
                  <a:lnTo>
                    <a:pt x="32359" y="1257287"/>
                  </a:lnTo>
                  <a:lnTo>
                    <a:pt x="24790" y="1257287"/>
                  </a:lnTo>
                  <a:lnTo>
                    <a:pt x="0" y="1282077"/>
                  </a:lnTo>
                  <a:lnTo>
                    <a:pt x="0" y="1289646"/>
                  </a:lnTo>
                  <a:lnTo>
                    <a:pt x="24790" y="1314437"/>
                  </a:lnTo>
                  <a:lnTo>
                    <a:pt x="32359" y="1314437"/>
                  </a:lnTo>
                  <a:lnTo>
                    <a:pt x="57150" y="1289646"/>
                  </a:lnTo>
                  <a:lnTo>
                    <a:pt x="57150" y="1285862"/>
                  </a:lnTo>
                  <a:lnTo>
                    <a:pt x="57150" y="1282077"/>
                  </a:lnTo>
                  <a:close/>
                </a:path>
                <a:path w="57150" h="1943100">
                  <a:moveTo>
                    <a:pt x="57150" y="653440"/>
                  </a:moveTo>
                  <a:lnTo>
                    <a:pt x="32359" y="628650"/>
                  </a:lnTo>
                  <a:lnTo>
                    <a:pt x="24790" y="628650"/>
                  </a:lnTo>
                  <a:lnTo>
                    <a:pt x="0" y="653440"/>
                  </a:lnTo>
                  <a:lnTo>
                    <a:pt x="0" y="661009"/>
                  </a:lnTo>
                  <a:lnTo>
                    <a:pt x="24790" y="685800"/>
                  </a:lnTo>
                  <a:lnTo>
                    <a:pt x="32359" y="685800"/>
                  </a:lnTo>
                  <a:lnTo>
                    <a:pt x="57150" y="661009"/>
                  </a:lnTo>
                  <a:lnTo>
                    <a:pt x="57150" y="657225"/>
                  </a:lnTo>
                  <a:lnTo>
                    <a:pt x="57150" y="653440"/>
                  </a:lnTo>
                  <a:close/>
                </a:path>
                <a:path w="57150" h="1943100">
                  <a:moveTo>
                    <a:pt x="57150" y="24790"/>
                  </a:moveTo>
                  <a:lnTo>
                    <a:pt x="32359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59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454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95704" y="2337593"/>
            <a:ext cx="2773045" cy="33782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645795">
              <a:lnSpc>
                <a:spcPct val="103600"/>
              </a:lnSpc>
              <a:spcBef>
                <a:spcPts val="15"/>
              </a:spcBef>
            </a:pPr>
            <a:r>
              <a:rPr sz="1750" b="1" spc="55" dirty="0">
                <a:solidFill>
                  <a:srgbClr val="454545"/>
                </a:solidFill>
                <a:latin typeface="Trebuchet MS"/>
                <a:cs typeface="Trebuchet MS"/>
              </a:rPr>
              <a:t>Machine</a:t>
            </a:r>
            <a:r>
              <a:rPr sz="1750" b="1" spc="-6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dirty="0">
                <a:solidFill>
                  <a:srgbClr val="454545"/>
                </a:solidFill>
                <a:latin typeface="Trebuchet MS"/>
                <a:cs typeface="Trebuchet MS"/>
              </a:rPr>
              <a:t>Learning</a:t>
            </a:r>
            <a:r>
              <a:rPr sz="1750" b="1" spc="-6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750" b="1" spc="45" dirty="0">
                <a:solidFill>
                  <a:srgbClr val="454545"/>
                </a:solidFill>
                <a:latin typeface="Trebuchet MS"/>
                <a:cs typeface="Trebuchet MS"/>
              </a:rPr>
              <a:t>&amp; </a:t>
            </a:r>
            <a:r>
              <a:rPr sz="1750" b="1" spc="-10" dirty="0">
                <a:solidFill>
                  <a:srgbClr val="454545"/>
                </a:solidFill>
                <a:latin typeface="Trebuchet MS"/>
                <a:cs typeface="Trebuchet MS"/>
              </a:rPr>
              <a:t>Visualization</a:t>
            </a:r>
            <a:endParaRPr sz="1750">
              <a:latin typeface="Trebuchet MS"/>
              <a:cs typeface="Trebuchet MS"/>
            </a:endParaRPr>
          </a:p>
          <a:p>
            <a:pPr marL="295910" marR="66040">
              <a:lnSpc>
                <a:spcPct val="133900"/>
              </a:lnSpc>
              <a:spcBef>
                <a:spcPts val="605"/>
              </a:spcBef>
            </a:pP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Classical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models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400" spc="-9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scikit-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learn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1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XGBoost</a:t>
            </a:r>
            <a:endParaRPr sz="1400">
              <a:latin typeface="Verdana"/>
              <a:cs typeface="Verdana"/>
            </a:endParaRPr>
          </a:p>
          <a:p>
            <a:pPr marL="295910" marR="454025">
              <a:lnSpc>
                <a:spcPct val="133900"/>
              </a:lnSpc>
              <a:spcBef>
                <a:spcPts val="455"/>
              </a:spcBef>
            </a:pP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Time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series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analysis</a:t>
            </a:r>
            <a:r>
              <a:rPr sz="1400" spc="-8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via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Prophet</a:t>
            </a:r>
            <a:endParaRPr sz="1400">
              <a:latin typeface="Verdana"/>
              <a:cs typeface="Verdana"/>
            </a:endParaRPr>
          </a:p>
          <a:p>
            <a:pPr marL="295910" marR="5080">
              <a:lnSpc>
                <a:spcPct val="133900"/>
              </a:lnSpc>
              <a:spcBef>
                <a:spcPts val="450"/>
              </a:spcBef>
            </a:pP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Static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plotting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matplotlib 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11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seaborn</a:t>
            </a:r>
            <a:endParaRPr sz="1400">
              <a:latin typeface="Verdana"/>
              <a:cs typeface="Verdana"/>
            </a:endParaRPr>
          </a:p>
          <a:p>
            <a:pPr marL="295910" marR="85725" algn="just">
              <a:lnSpc>
                <a:spcPct val="131700"/>
              </a:lnSpc>
              <a:spcBef>
                <a:spcPts val="484"/>
              </a:spcBef>
            </a:pPr>
            <a:r>
              <a:rPr sz="1400" spc="-70" dirty="0">
                <a:solidFill>
                  <a:srgbClr val="454545"/>
                </a:solidFill>
                <a:latin typeface="Verdana"/>
                <a:cs typeface="Verdana"/>
              </a:rPr>
              <a:t>Interactive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dashboards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with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HTML,</a:t>
            </a:r>
            <a:r>
              <a:rPr sz="14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454545"/>
                </a:solidFill>
                <a:latin typeface="Verdana"/>
                <a:cs typeface="Verdana"/>
              </a:rPr>
              <a:t>CSS,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JavaScript,</a:t>
            </a:r>
            <a:r>
              <a:rPr sz="14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Streamlit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1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100" spc="145" dirty="0"/>
              <a:t>Decoding</a:t>
            </a:r>
            <a:r>
              <a:rPr sz="3100" spc="-114" dirty="0"/>
              <a:t> </a:t>
            </a:r>
            <a:r>
              <a:rPr sz="3100" spc="60" dirty="0"/>
              <a:t>the</a:t>
            </a:r>
            <a:r>
              <a:rPr sz="3100" spc="-110" dirty="0"/>
              <a:t> </a:t>
            </a:r>
            <a:r>
              <a:rPr sz="3100" dirty="0"/>
              <a:t>Air</a:t>
            </a:r>
            <a:r>
              <a:rPr sz="3100" spc="-114" dirty="0"/>
              <a:t> </a:t>
            </a:r>
            <a:r>
              <a:rPr sz="3100" spc="70" dirty="0"/>
              <a:t>Quality</a:t>
            </a:r>
            <a:r>
              <a:rPr sz="3100" spc="-110" dirty="0"/>
              <a:t> </a:t>
            </a:r>
            <a:r>
              <a:rPr sz="3100" dirty="0"/>
              <a:t>Index</a:t>
            </a:r>
            <a:r>
              <a:rPr sz="3100" spc="-114" dirty="0"/>
              <a:t> </a:t>
            </a:r>
            <a:r>
              <a:rPr sz="3100" spc="70" dirty="0"/>
              <a:t>(AQI)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607466" y="1333639"/>
            <a:ext cx="10078085" cy="53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35000"/>
              </a:lnSpc>
              <a:spcBef>
                <a:spcPts val="95"/>
              </a:spcBef>
            </a:pPr>
            <a:r>
              <a:rPr sz="1250" spc="-30" dirty="0">
                <a:solidFill>
                  <a:srgbClr val="454545"/>
                </a:solidFill>
                <a:latin typeface="Verdana"/>
                <a:cs typeface="Verdana"/>
              </a:rPr>
              <a:t>Understanding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85" dirty="0">
                <a:solidFill>
                  <a:srgbClr val="454545"/>
                </a:solidFill>
                <a:latin typeface="Verdana"/>
                <a:cs typeface="Verdana"/>
              </a:rPr>
              <a:t>AQI</a:t>
            </a:r>
            <a:r>
              <a:rPr sz="12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454545"/>
                </a:solidFill>
                <a:latin typeface="Verdana"/>
                <a:cs typeface="Verdana"/>
              </a:rPr>
              <a:t>categories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25" dirty="0">
                <a:solidFill>
                  <a:srgbClr val="454545"/>
                </a:solidFill>
                <a:latin typeface="Verdana"/>
                <a:cs typeface="Verdana"/>
              </a:rPr>
              <a:t>helps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40" dirty="0">
                <a:solidFill>
                  <a:srgbClr val="454545"/>
                </a:solidFill>
                <a:latin typeface="Verdana"/>
                <a:cs typeface="Verdana"/>
              </a:rPr>
              <a:t>communities</a:t>
            </a:r>
            <a:r>
              <a:rPr sz="12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454545"/>
                </a:solidFill>
                <a:latin typeface="Verdana"/>
                <a:cs typeface="Verdana"/>
              </a:rPr>
              <a:t>recognize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40" dirty="0">
                <a:solidFill>
                  <a:srgbClr val="454545"/>
                </a:solidFill>
                <a:latin typeface="Verdana"/>
                <a:cs typeface="Verdana"/>
              </a:rPr>
              <a:t>health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454545"/>
                </a:solidFill>
                <a:latin typeface="Verdana"/>
                <a:cs typeface="Verdana"/>
              </a:rPr>
              <a:t>risks</a:t>
            </a:r>
            <a:r>
              <a:rPr sz="125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55" dirty="0">
                <a:solidFill>
                  <a:srgbClr val="454545"/>
                </a:solidFill>
                <a:latin typeface="Verdana"/>
                <a:cs typeface="Verdana"/>
              </a:rPr>
              <a:t>take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40" dirty="0">
                <a:solidFill>
                  <a:srgbClr val="454545"/>
                </a:solidFill>
                <a:latin typeface="Verdana"/>
                <a:cs typeface="Verdana"/>
              </a:rPr>
              <a:t>appropriate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35" dirty="0">
                <a:solidFill>
                  <a:srgbClr val="454545"/>
                </a:solidFill>
                <a:latin typeface="Verdana"/>
                <a:cs typeface="Verdana"/>
              </a:rPr>
              <a:t>protective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40" dirty="0">
                <a:solidFill>
                  <a:srgbClr val="454545"/>
                </a:solidFill>
                <a:latin typeface="Verdana"/>
                <a:cs typeface="Verdana"/>
              </a:rPr>
              <a:t>measures</a:t>
            </a:r>
            <a:r>
              <a:rPr sz="125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454545"/>
                </a:solidFill>
                <a:latin typeface="Verdana"/>
                <a:cs typeface="Verdana"/>
              </a:rPr>
              <a:t>based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35" dirty="0">
                <a:solidFill>
                  <a:srgbClr val="454545"/>
                </a:solidFill>
                <a:latin typeface="Verdana"/>
                <a:cs typeface="Verdana"/>
              </a:rPr>
              <a:t>on</a:t>
            </a:r>
            <a:r>
              <a:rPr sz="125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454545"/>
                </a:solidFill>
                <a:latin typeface="Verdana"/>
                <a:cs typeface="Verdana"/>
              </a:rPr>
              <a:t>current </a:t>
            </a:r>
            <a:r>
              <a:rPr sz="1250" spc="-40" dirty="0">
                <a:solidFill>
                  <a:srgbClr val="454545"/>
                </a:solidFill>
                <a:latin typeface="Verdana"/>
                <a:cs typeface="Verdana"/>
              </a:rPr>
              <a:t>pollution</a:t>
            </a:r>
            <a:r>
              <a:rPr sz="125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454545"/>
                </a:solidFill>
                <a:latin typeface="Verdana"/>
                <a:cs typeface="Verdana"/>
              </a:rPr>
              <a:t>levels.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8637" y="2085974"/>
            <a:ext cx="10172700" cy="467359"/>
          </a:xfrm>
          <a:custGeom>
            <a:avLst/>
            <a:gdLst/>
            <a:ahLst/>
            <a:cxnLst/>
            <a:rect l="l" t="t" r="r" b="b"/>
            <a:pathLst>
              <a:path w="10172700" h="467360">
                <a:moveTo>
                  <a:pt x="2028825" y="12"/>
                </a:moveTo>
                <a:lnTo>
                  <a:pt x="14439" y="12"/>
                </a:lnTo>
                <a:lnTo>
                  <a:pt x="9740" y="1955"/>
                </a:lnTo>
                <a:lnTo>
                  <a:pt x="1955" y="9740"/>
                </a:lnTo>
                <a:lnTo>
                  <a:pt x="0" y="14439"/>
                </a:lnTo>
                <a:lnTo>
                  <a:pt x="0" y="466737"/>
                </a:lnTo>
                <a:lnTo>
                  <a:pt x="2028825" y="466737"/>
                </a:lnTo>
                <a:lnTo>
                  <a:pt x="2028825" y="12"/>
                </a:lnTo>
                <a:close/>
              </a:path>
              <a:path w="10172700" h="467360">
                <a:moveTo>
                  <a:pt x="3552825" y="12"/>
                </a:moveTo>
                <a:lnTo>
                  <a:pt x="2038350" y="12"/>
                </a:lnTo>
                <a:lnTo>
                  <a:pt x="2038350" y="466737"/>
                </a:lnTo>
                <a:lnTo>
                  <a:pt x="3552825" y="466737"/>
                </a:lnTo>
                <a:lnTo>
                  <a:pt x="3552825" y="12"/>
                </a:lnTo>
                <a:close/>
              </a:path>
              <a:path w="10172700" h="467360">
                <a:moveTo>
                  <a:pt x="5086362" y="0"/>
                </a:moveTo>
                <a:lnTo>
                  <a:pt x="3562362" y="0"/>
                </a:lnTo>
                <a:lnTo>
                  <a:pt x="3562362" y="466725"/>
                </a:lnTo>
                <a:lnTo>
                  <a:pt x="5086362" y="466725"/>
                </a:lnTo>
                <a:lnTo>
                  <a:pt x="5086362" y="0"/>
                </a:lnTo>
                <a:close/>
              </a:path>
              <a:path w="10172700" h="467360">
                <a:moveTo>
                  <a:pt x="10172700" y="14439"/>
                </a:moveTo>
                <a:lnTo>
                  <a:pt x="10170744" y="9740"/>
                </a:lnTo>
                <a:lnTo>
                  <a:pt x="10162972" y="1955"/>
                </a:lnTo>
                <a:lnTo>
                  <a:pt x="10158273" y="12"/>
                </a:lnTo>
                <a:lnTo>
                  <a:pt x="5095875" y="12"/>
                </a:lnTo>
                <a:lnTo>
                  <a:pt x="5095875" y="466737"/>
                </a:lnTo>
                <a:lnTo>
                  <a:pt x="10172700" y="466737"/>
                </a:lnTo>
                <a:lnTo>
                  <a:pt x="10172700" y="14439"/>
                </a:lnTo>
                <a:close/>
              </a:path>
            </a:pathLst>
          </a:custGeom>
          <a:solidFill>
            <a:srgbClr val="FFFFFF">
              <a:alpha val="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637" y="3019424"/>
            <a:ext cx="10172700" cy="467359"/>
          </a:xfrm>
          <a:custGeom>
            <a:avLst/>
            <a:gdLst/>
            <a:ahLst/>
            <a:cxnLst/>
            <a:rect l="l" t="t" r="r" b="b"/>
            <a:pathLst>
              <a:path w="10172700" h="467360">
                <a:moveTo>
                  <a:pt x="2028825" y="12"/>
                </a:moveTo>
                <a:lnTo>
                  <a:pt x="0" y="12"/>
                </a:lnTo>
                <a:lnTo>
                  <a:pt x="0" y="466737"/>
                </a:lnTo>
                <a:lnTo>
                  <a:pt x="2028825" y="466737"/>
                </a:lnTo>
                <a:lnTo>
                  <a:pt x="2028825" y="12"/>
                </a:lnTo>
                <a:close/>
              </a:path>
              <a:path w="10172700" h="467360">
                <a:moveTo>
                  <a:pt x="3552825" y="12"/>
                </a:moveTo>
                <a:lnTo>
                  <a:pt x="2038350" y="12"/>
                </a:lnTo>
                <a:lnTo>
                  <a:pt x="2038350" y="466737"/>
                </a:lnTo>
                <a:lnTo>
                  <a:pt x="3552825" y="466737"/>
                </a:lnTo>
                <a:lnTo>
                  <a:pt x="3552825" y="12"/>
                </a:lnTo>
                <a:close/>
              </a:path>
              <a:path w="10172700" h="467360">
                <a:moveTo>
                  <a:pt x="5086362" y="0"/>
                </a:moveTo>
                <a:lnTo>
                  <a:pt x="3562362" y="0"/>
                </a:lnTo>
                <a:lnTo>
                  <a:pt x="3562362" y="466737"/>
                </a:lnTo>
                <a:lnTo>
                  <a:pt x="5086362" y="466737"/>
                </a:lnTo>
                <a:lnTo>
                  <a:pt x="5086362" y="0"/>
                </a:lnTo>
                <a:close/>
              </a:path>
              <a:path w="10172700" h="467360">
                <a:moveTo>
                  <a:pt x="10172700" y="12"/>
                </a:moveTo>
                <a:lnTo>
                  <a:pt x="5095875" y="12"/>
                </a:lnTo>
                <a:lnTo>
                  <a:pt x="5095875" y="466737"/>
                </a:lnTo>
                <a:lnTo>
                  <a:pt x="10172700" y="466737"/>
                </a:lnTo>
                <a:lnTo>
                  <a:pt x="10172700" y="12"/>
                </a:lnTo>
                <a:close/>
              </a:path>
            </a:pathLst>
          </a:custGeom>
          <a:solidFill>
            <a:srgbClr val="FFFFFF">
              <a:alpha val="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8637" y="4210050"/>
            <a:ext cx="10172700" cy="715010"/>
          </a:xfrm>
          <a:custGeom>
            <a:avLst/>
            <a:gdLst/>
            <a:ahLst/>
            <a:cxnLst/>
            <a:rect l="l" t="t" r="r" b="b"/>
            <a:pathLst>
              <a:path w="10172700" h="715010">
                <a:moveTo>
                  <a:pt x="2028825" y="12"/>
                </a:moveTo>
                <a:lnTo>
                  <a:pt x="0" y="12"/>
                </a:lnTo>
                <a:lnTo>
                  <a:pt x="0" y="714387"/>
                </a:lnTo>
                <a:lnTo>
                  <a:pt x="2028825" y="714387"/>
                </a:lnTo>
                <a:lnTo>
                  <a:pt x="2028825" y="12"/>
                </a:lnTo>
                <a:close/>
              </a:path>
              <a:path w="10172700" h="715010">
                <a:moveTo>
                  <a:pt x="3552825" y="12"/>
                </a:moveTo>
                <a:lnTo>
                  <a:pt x="2038350" y="12"/>
                </a:lnTo>
                <a:lnTo>
                  <a:pt x="2038350" y="714387"/>
                </a:lnTo>
                <a:lnTo>
                  <a:pt x="3552825" y="714387"/>
                </a:lnTo>
                <a:lnTo>
                  <a:pt x="3552825" y="12"/>
                </a:lnTo>
                <a:close/>
              </a:path>
              <a:path w="10172700" h="715010">
                <a:moveTo>
                  <a:pt x="5086362" y="0"/>
                </a:moveTo>
                <a:lnTo>
                  <a:pt x="3562362" y="0"/>
                </a:lnTo>
                <a:lnTo>
                  <a:pt x="3562362" y="714375"/>
                </a:lnTo>
                <a:lnTo>
                  <a:pt x="5086362" y="714375"/>
                </a:lnTo>
                <a:lnTo>
                  <a:pt x="5086362" y="0"/>
                </a:lnTo>
                <a:close/>
              </a:path>
              <a:path w="10172700" h="715010">
                <a:moveTo>
                  <a:pt x="10172700" y="12"/>
                </a:moveTo>
                <a:lnTo>
                  <a:pt x="5095875" y="12"/>
                </a:lnTo>
                <a:lnTo>
                  <a:pt x="5095875" y="714387"/>
                </a:lnTo>
                <a:lnTo>
                  <a:pt x="10172700" y="714387"/>
                </a:lnTo>
                <a:lnTo>
                  <a:pt x="10172700" y="12"/>
                </a:lnTo>
                <a:close/>
              </a:path>
            </a:pathLst>
          </a:custGeom>
          <a:solidFill>
            <a:srgbClr val="FFFFFF">
              <a:alpha val="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637" y="5391162"/>
            <a:ext cx="10172700" cy="466725"/>
          </a:xfrm>
          <a:custGeom>
            <a:avLst/>
            <a:gdLst/>
            <a:ahLst/>
            <a:cxnLst/>
            <a:rect l="l" t="t" r="r" b="b"/>
            <a:pathLst>
              <a:path w="10172700" h="466725">
                <a:moveTo>
                  <a:pt x="2028825" y="0"/>
                </a:moveTo>
                <a:lnTo>
                  <a:pt x="0" y="0"/>
                </a:lnTo>
                <a:lnTo>
                  <a:pt x="0" y="452285"/>
                </a:lnTo>
                <a:lnTo>
                  <a:pt x="1955" y="456984"/>
                </a:lnTo>
                <a:lnTo>
                  <a:pt x="9740" y="464769"/>
                </a:lnTo>
                <a:lnTo>
                  <a:pt x="14439" y="466725"/>
                </a:lnTo>
                <a:lnTo>
                  <a:pt x="2028825" y="466725"/>
                </a:lnTo>
                <a:lnTo>
                  <a:pt x="2028825" y="0"/>
                </a:lnTo>
                <a:close/>
              </a:path>
              <a:path w="10172700" h="466725">
                <a:moveTo>
                  <a:pt x="3552825" y="0"/>
                </a:moveTo>
                <a:lnTo>
                  <a:pt x="2038350" y="0"/>
                </a:lnTo>
                <a:lnTo>
                  <a:pt x="2038350" y="466725"/>
                </a:lnTo>
                <a:lnTo>
                  <a:pt x="3552825" y="466725"/>
                </a:lnTo>
                <a:lnTo>
                  <a:pt x="3552825" y="0"/>
                </a:lnTo>
                <a:close/>
              </a:path>
              <a:path w="10172700" h="466725">
                <a:moveTo>
                  <a:pt x="5086362" y="0"/>
                </a:moveTo>
                <a:lnTo>
                  <a:pt x="3562362" y="0"/>
                </a:lnTo>
                <a:lnTo>
                  <a:pt x="3562362" y="466725"/>
                </a:lnTo>
                <a:lnTo>
                  <a:pt x="5086362" y="466725"/>
                </a:lnTo>
                <a:lnTo>
                  <a:pt x="5086362" y="0"/>
                </a:lnTo>
                <a:close/>
              </a:path>
              <a:path w="10172700" h="466725">
                <a:moveTo>
                  <a:pt x="10172700" y="0"/>
                </a:moveTo>
                <a:lnTo>
                  <a:pt x="5095875" y="0"/>
                </a:lnTo>
                <a:lnTo>
                  <a:pt x="5095875" y="466725"/>
                </a:lnTo>
                <a:lnTo>
                  <a:pt x="10158273" y="466725"/>
                </a:lnTo>
                <a:lnTo>
                  <a:pt x="10162972" y="464769"/>
                </a:lnTo>
                <a:lnTo>
                  <a:pt x="10170744" y="456984"/>
                </a:lnTo>
                <a:lnTo>
                  <a:pt x="10172700" y="452285"/>
                </a:lnTo>
                <a:lnTo>
                  <a:pt x="10172700" y="0"/>
                </a:lnTo>
                <a:close/>
              </a:path>
            </a:pathLst>
          </a:custGeom>
          <a:solidFill>
            <a:srgbClr val="FFFFFF">
              <a:alpha val="39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008794"/>
              </p:ext>
            </p:extLst>
          </p:nvPr>
        </p:nvGraphicFramePr>
        <p:xfrm>
          <a:off x="720328" y="2241538"/>
          <a:ext cx="10078085" cy="49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2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6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1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794">
                <a:tc gridSpan="2"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2204085" algn="l"/>
                        </a:tabLst>
                      </a:pPr>
                      <a:r>
                        <a:rPr sz="1800" b="1" spc="-75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AQI</a:t>
                      </a:r>
                      <a:r>
                        <a:rPr sz="1800" b="1" spc="-65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Category</a:t>
                      </a:r>
                      <a:r>
                        <a:rPr sz="1800" b="1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	</a:t>
                      </a:r>
                      <a:r>
                        <a:rPr sz="1800" b="1" spc="-20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Range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314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035"/>
                        </a:spcBef>
                        <a:tabLst>
                          <a:tab pos="1692275" algn="l"/>
                        </a:tabLst>
                      </a:pPr>
                      <a:r>
                        <a:rPr sz="1800" b="1" spc="-10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Color</a:t>
                      </a:r>
                      <a:r>
                        <a:rPr sz="1800" b="1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	</a:t>
                      </a:r>
                      <a:r>
                        <a:rPr sz="1800" b="1" spc="-30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Health</a:t>
                      </a:r>
                      <a:r>
                        <a:rPr sz="1800" b="1" spc="-40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454545"/>
                          </a:solidFill>
                          <a:latin typeface="Tahoma"/>
                          <a:cs typeface="Tahoma"/>
                        </a:rPr>
                        <a:t>Implications</a:t>
                      </a:r>
                      <a:endParaRPr sz="1800" dirty="0">
                        <a:latin typeface="Tahoma"/>
                        <a:cs typeface="Tahoma"/>
                      </a:endParaRPr>
                    </a:p>
                  </a:txBody>
                  <a:tcPr marL="0" marR="0" marT="131445" marB="0">
                    <a:lnL w="9525">
                      <a:solidFill>
                        <a:srgbClr val="F5F5F5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90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2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Good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2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0</a:t>
                      </a:r>
                      <a:r>
                        <a:rPr lang="en-US" sz="1600" spc="-2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– 50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00E400"/>
                          </a:solidFill>
                          <a:latin typeface="Verdana"/>
                          <a:cs typeface="Verdana"/>
                        </a:rPr>
                        <a:t>Green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3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Satisfactory</a:t>
                      </a:r>
                      <a:r>
                        <a:rPr sz="1600" spc="-8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air</a:t>
                      </a:r>
                      <a:r>
                        <a:rPr sz="1600" spc="-7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quality</a:t>
                      </a:r>
                      <a:r>
                        <a:rPr sz="1600" spc="-7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with</a:t>
                      </a:r>
                      <a:r>
                        <a:rPr sz="1600" spc="-7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little</a:t>
                      </a:r>
                      <a:r>
                        <a:rPr sz="1600" spc="-7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or</a:t>
                      </a:r>
                      <a:r>
                        <a:rPr sz="1600" spc="-7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no</a:t>
                      </a:r>
                      <a:r>
                        <a:rPr sz="1600" spc="-8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risk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904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Moderate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51</a:t>
                      </a:r>
                      <a:r>
                        <a:rPr lang="en-US"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– 1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00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FFFF00"/>
                          </a:solidFill>
                          <a:latin typeface="Verdana"/>
                          <a:cs typeface="Verdana"/>
                        </a:rPr>
                        <a:t>Yellow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Acceptable</a:t>
                      </a:r>
                      <a:r>
                        <a:rPr sz="1600" spc="-6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quality;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minor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risk</a:t>
                      </a:r>
                      <a:r>
                        <a:rPr sz="1600" spc="-6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for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sensitive</a:t>
                      </a:r>
                      <a:r>
                        <a:rPr sz="1600" spc="-6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groups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319">
                <a:tc>
                  <a:txBody>
                    <a:bodyPr/>
                    <a:lstStyle/>
                    <a:p>
                      <a:pPr marL="165100" marR="830580">
                        <a:lnSpc>
                          <a:spcPct val="135000"/>
                        </a:lnSpc>
                        <a:spcBef>
                          <a:spcPts val="475"/>
                        </a:spcBef>
                      </a:pP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Unhealthy</a:t>
                      </a:r>
                      <a:r>
                        <a:rPr sz="1600" spc="-6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for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Sensitive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2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101</a:t>
                      </a:r>
                      <a:r>
                        <a:rPr lang="en-US" sz="1600" spc="-2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– 1</a:t>
                      </a:r>
                      <a:r>
                        <a:rPr sz="1600" spc="-2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50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FF7E00"/>
                          </a:solidFill>
                          <a:latin typeface="Verdana"/>
                          <a:cs typeface="Verdana"/>
                        </a:rPr>
                        <a:t>Orange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4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Increased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risk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for</a:t>
                      </a:r>
                      <a:r>
                        <a:rPr sz="1600" spc="-5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children,</a:t>
                      </a:r>
                      <a:r>
                        <a:rPr sz="1600" spc="-7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elderly,</a:t>
                      </a:r>
                      <a:r>
                        <a:rPr sz="1600" spc="-7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and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respiratory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conditions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026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Unhealthy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151</a:t>
                      </a:r>
                      <a:r>
                        <a:rPr lang="en-US"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–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200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25" dirty="0">
                          <a:solidFill>
                            <a:srgbClr val="FF0000"/>
                          </a:solidFill>
                          <a:latin typeface="Verdana"/>
                          <a:cs typeface="Verdana"/>
                        </a:rPr>
                        <a:t>Red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9385" marR="427990">
                        <a:lnSpc>
                          <a:spcPct val="130000"/>
                        </a:lnSpc>
                        <a:spcBef>
                          <a:spcPts val="550"/>
                        </a:spcBef>
                      </a:pP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Health</a:t>
                      </a:r>
                      <a:r>
                        <a:rPr sz="1600" spc="-6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effects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in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general</a:t>
                      </a:r>
                      <a:r>
                        <a:rPr sz="1600" spc="-5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population; </a:t>
                      </a:r>
                      <a:r>
                        <a:rPr sz="1600" spc="-3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sensitive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groups</a:t>
                      </a:r>
                      <a:r>
                        <a:rPr sz="1600" spc="-6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more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affected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6985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390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Very</a:t>
                      </a:r>
                      <a:r>
                        <a:rPr sz="1600" spc="-9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Unhealthy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201</a:t>
                      </a:r>
                      <a:r>
                        <a:rPr lang="en-US"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–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300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10" dirty="0">
                          <a:solidFill>
                            <a:srgbClr val="8E3F96"/>
                          </a:solidFill>
                          <a:latin typeface="Verdana"/>
                          <a:cs typeface="Verdana"/>
                        </a:rPr>
                        <a:t>Purple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Health</a:t>
                      </a:r>
                      <a:r>
                        <a:rPr sz="1600" spc="-7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warnings;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increased</a:t>
                      </a:r>
                      <a:r>
                        <a:rPr sz="1600" spc="-7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risk</a:t>
                      </a:r>
                      <a:r>
                        <a:rPr sz="1600" spc="-6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of</a:t>
                      </a:r>
                      <a:r>
                        <a:rPr sz="1600" spc="-6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2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serious</a:t>
                      </a:r>
                      <a:r>
                        <a:rPr sz="1600" spc="-7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effects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3700">
                <a:tc gridSpan="2"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000"/>
                        </a:spcBef>
                        <a:tabLst>
                          <a:tab pos="2204085" algn="l"/>
                        </a:tabLst>
                      </a:pP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Hazardous</a:t>
                      </a:r>
                      <a:r>
                        <a:rPr sz="160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301</a:t>
                      </a:r>
                      <a:r>
                        <a:rPr lang="en-US"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- </a:t>
                      </a:r>
                      <a:r>
                        <a:rPr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500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5F5F5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000"/>
                        </a:spcBef>
                        <a:tabLst>
                          <a:tab pos="1692275" algn="l"/>
                        </a:tabLst>
                      </a:pPr>
                      <a:r>
                        <a:rPr sz="1600" spc="-10" dirty="0">
                          <a:solidFill>
                            <a:srgbClr val="7E0022"/>
                          </a:solidFill>
                          <a:latin typeface="Verdana"/>
                          <a:cs typeface="Verdana"/>
                        </a:rPr>
                        <a:t>Maroon</a:t>
                      </a:r>
                      <a:r>
                        <a:rPr sz="1600" dirty="0">
                          <a:solidFill>
                            <a:srgbClr val="7E0022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sz="1600" spc="-4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Emergency</a:t>
                      </a:r>
                      <a:r>
                        <a:rPr sz="1600" spc="-5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conditions;</a:t>
                      </a:r>
                      <a:r>
                        <a:rPr sz="1600" spc="-4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entire </a:t>
                      </a:r>
                      <a:r>
                        <a:rPr sz="1600" spc="-35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population</a:t>
                      </a:r>
                      <a:r>
                        <a:rPr sz="1600" spc="-5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4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likely</a:t>
                      </a:r>
                      <a:endParaRPr lang="en-US" sz="1600" spc="-40" dirty="0">
                        <a:solidFill>
                          <a:srgbClr val="454545"/>
                        </a:solidFill>
                        <a:latin typeface="Verdana"/>
                        <a:cs typeface="Verdana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  <a:spcBef>
                          <a:spcPts val="1000"/>
                        </a:spcBef>
                        <a:tabLst>
                          <a:tab pos="1692275" algn="l"/>
                        </a:tabLst>
                      </a:pPr>
                      <a:r>
                        <a:rPr lang="en-US" sz="1600" spc="-4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                        </a:t>
                      </a:r>
                      <a:r>
                        <a:rPr lang="en-IN" sz="1600" spc="-10" dirty="0">
                          <a:solidFill>
                            <a:srgbClr val="454545"/>
                          </a:solidFill>
                          <a:latin typeface="Verdana"/>
                          <a:cs typeface="Verdana"/>
                        </a:rPr>
                        <a:t>affected</a:t>
                      </a:r>
                      <a:endParaRPr sz="1600" dirty="0">
                        <a:latin typeface="Verdana"/>
                        <a:cs typeface="Verdana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F5F5F5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dirty="0"/>
              <a:t>Major</a:t>
            </a:r>
            <a:r>
              <a:rPr sz="2250" spc="-15" dirty="0"/>
              <a:t> </a:t>
            </a:r>
            <a:r>
              <a:rPr sz="2250" dirty="0"/>
              <a:t>Air</a:t>
            </a:r>
            <a:r>
              <a:rPr sz="2250" spc="-10" dirty="0"/>
              <a:t> </a:t>
            </a:r>
            <a:r>
              <a:rPr sz="2250" dirty="0"/>
              <a:t>Pollutants</a:t>
            </a:r>
            <a:r>
              <a:rPr sz="2250" spc="-15" dirty="0"/>
              <a:t> </a:t>
            </a:r>
            <a:r>
              <a:rPr sz="2250" spc="75" dirty="0"/>
              <a:t>Impacting</a:t>
            </a:r>
            <a:r>
              <a:rPr sz="2250" spc="-10" dirty="0"/>
              <a:t> </a:t>
            </a:r>
            <a:r>
              <a:rPr sz="2250" dirty="0"/>
              <a:t>Health</a:t>
            </a:r>
            <a:r>
              <a:rPr sz="2250" spc="-15" dirty="0"/>
              <a:t> </a:t>
            </a:r>
            <a:r>
              <a:rPr sz="2250" spc="90" dirty="0"/>
              <a:t>and</a:t>
            </a:r>
            <a:r>
              <a:rPr sz="2250" spc="-10" dirty="0"/>
              <a:t> Environment</a:t>
            </a:r>
            <a:endParaRPr sz="2250" dirty="0"/>
          </a:p>
        </p:txBody>
      </p:sp>
      <p:sp>
        <p:nvSpPr>
          <p:cNvPr id="3" name="object 3"/>
          <p:cNvSpPr/>
          <p:nvPr/>
        </p:nvSpPr>
        <p:spPr>
          <a:xfrm>
            <a:off x="619125" y="1390649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244688" y="0"/>
                </a:moveTo>
                <a:lnTo>
                  <a:pt x="12486" y="0"/>
                </a:lnTo>
                <a:lnTo>
                  <a:pt x="10651" y="368"/>
                </a:lnTo>
                <a:lnTo>
                  <a:pt x="0" y="12484"/>
                </a:lnTo>
                <a:lnTo>
                  <a:pt x="0" y="242773"/>
                </a:lnTo>
                <a:lnTo>
                  <a:pt x="0" y="244678"/>
                </a:lnTo>
                <a:lnTo>
                  <a:pt x="12486" y="257175"/>
                </a:lnTo>
                <a:lnTo>
                  <a:pt x="244688" y="257175"/>
                </a:lnTo>
                <a:lnTo>
                  <a:pt x="257175" y="244678"/>
                </a:lnTo>
                <a:lnTo>
                  <a:pt x="257175" y="12484"/>
                </a:lnTo>
                <a:lnTo>
                  <a:pt x="246523" y="368"/>
                </a:lnTo>
                <a:lnTo>
                  <a:pt x="24468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9125" y="2095499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244688" y="0"/>
                </a:moveTo>
                <a:lnTo>
                  <a:pt x="12486" y="0"/>
                </a:lnTo>
                <a:lnTo>
                  <a:pt x="10651" y="368"/>
                </a:lnTo>
                <a:lnTo>
                  <a:pt x="0" y="12484"/>
                </a:lnTo>
                <a:lnTo>
                  <a:pt x="0" y="242773"/>
                </a:lnTo>
                <a:lnTo>
                  <a:pt x="0" y="244678"/>
                </a:lnTo>
                <a:lnTo>
                  <a:pt x="12486" y="257175"/>
                </a:lnTo>
                <a:lnTo>
                  <a:pt x="244688" y="257175"/>
                </a:lnTo>
                <a:lnTo>
                  <a:pt x="257175" y="244678"/>
                </a:lnTo>
                <a:lnTo>
                  <a:pt x="257175" y="12484"/>
                </a:lnTo>
                <a:lnTo>
                  <a:pt x="246523" y="368"/>
                </a:lnTo>
                <a:lnTo>
                  <a:pt x="24468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9125" y="2800349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244688" y="0"/>
                </a:moveTo>
                <a:lnTo>
                  <a:pt x="12486" y="0"/>
                </a:lnTo>
                <a:lnTo>
                  <a:pt x="10651" y="368"/>
                </a:lnTo>
                <a:lnTo>
                  <a:pt x="0" y="12484"/>
                </a:lnTo>
                <a:lnTo>
                  <a:pt x="0" y="242773"/>
                </a:lnTo>
                <a:lnTo>
                  <a:pt x="0" y="244678"/>
                </a:lnTo>
                <a:lnTo>
                  <a:pt x="12486" y="257175"/>
                </a:lnTo>
                <a:lnTo>
                  <a:pt x="244688" y="257175"/>
                </a:lnTo>
                <a:lnTo>
                  <a:pt x="257175" y="244678"/>
                </a:lnTo>
                <a:lnTo>
                  <a:pt x="257175" y="12484"/>
                </a:lnTo>
                <a:lnTo>
                  <a:pt x="246523" y="368"/>
                </a:lnTo>
                <a:lnTo>
                  <a:pt x="24468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9125" y="3505199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244688" y="0"/>
                </a:moveTo>
                <a:lnTo>
                  <a:pt x="12486" y="0"/>
                </a:lnTo>
                <a:lnTo>
                  <a:pt x="10651" y="368"/>
                </a:lnTo>
                <a:lnTo>
                  <a:pt x="0" y="12484"/>
                </a:lnTo>
                <a:lnTo>
                  <a:pt x="0" y="242773"/>
                </a:lnTo>
                <a:lnTo>
                  <a:pt x="0" y="244678"/>
                </a:lnTo>
                <a:lnTo>
                  <a:pt x="12486" y="257175"/>
                </a:lnTo>
                <a:lnTo>
                  <a:pt x="244688" y="257175"/>
                </a:lnTo>
                <a:lnTo>
                  <a:pt x="257175" y="244678"/>
                </a:lnTo>
                <a:lnTo>
                  <a:pt x="257175" y="12484"/>
                </a:lnTo>
                <a:lnTo>
                  <a:pt x="246523" y="368"/>
                </a:lnTo>
                <a:lnTo>
                  <a:pt x="24468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9125" y="4200524"/>
            <a:ext cx="257175" cy="266700"/>
          </a:xfrm>
          <a:custGeom>
            <a:avLst/>
            <a:gdLst/>
            <a:ahLst/>
            <a:cxnLst/>
            <a:rect l="l" t="t" r="r" b="b"/>
            <a:pathLst>
              <a:path w="257175" h="266700">
                <a:moveTo>
                  <a:pt x="244688" y="0"/>
                </a:moveTo>
                <a:lnTo>
                  <a:pt x="12486" y="0"/>
                </a:lnTo>
                <a:lnTo>
                  <a:pt x="10651" y="368"/>
                </a:lnTo>
                <a:lnTo>
                  <a:pt x="0" y="12484"/>
                </a:lnTo>
                <a:lnTo>
                  <a:pt x="0" y="252298"/>
                </a:lnTo>
                <a:lnTo>
                  <a:pt x="0" y="254203"/>
                </a:lnTo>
                <a:lnTo>
                  <a:pt x="12486" y="266700"/>
                </a:lnTo>
                <a:lnTo>
                  <a:pt x="244688" y="266700"/>
                </a:lnTo>
                <a:lnTo>
                  <a:pt x="257175" y="254203"/>
                </a:lnTo>
                <a:lnTo>
                  <a:pt x="257175" y="12484"/>
                </a:lnTo>
                <a:lnTo>
                  <a:pt x="246523" y="368"/>
                </a:lnTo>
                <a:lnTo>
                  <a:pt x="24468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9125" y="4905374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244688" y="0"/>
                </a:moveTo>
                <a:lnTo>
                  <a:pt x="12486" y="0"/>
                </a:lnTo>
                <a:lnTo>
                  <a:pt x="10651" y="368"/>
                </a:lnTo>
                <a:lnTo>
                  <a:pt x="0" y="12484"/>
                </a:lnTo>
                <a:lnTo>
                  <a:pt x="0" y="242773"/>
                </a:lnTo>
                <a:lnTo>
                  <a:pt x="0" y="244678"/>
                </a:lnTo>
                <a:lnTo>
                  <a:pt x="12486" y="257175"/>
                </a:lnTo>
                <a:lnTo>
                  <a:pt x="244688" y="257175"/>
                </a:lnTo>
                <a:lnTo>
                  <a:pt x="257175" y="244678"/>
                </a:lnTo>
                <a:lnTo>
                  <a:pt x="257175" y="12484"/>
                </a:lnTo>
                <a:lnTo>
                  <a:pt x="246523" y="368"/>
                </a:lnTo>
                <a:lnTo>
                  <a:pt x="24468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9125" y="561022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244688" y="0"/>
                </a:moveTo>
                <a:lnTo>
                  <a:pt x="12486" y="0"/>
                </a:lnTo>
                <a:lnTo>
                  <a:pt x="10651" y="361"/>
                </a:lnTo>
                <a:lnTo>
                  <a:pt x="0" y="12486"/>
                </a:lnTo>
                <a:lnTo>
                  <a:pt x="0" y="242773"/>
                </a:lnTo>
                <a:lnTo>
                  <a:pt x="0" y="244683"/>
                </a:lnTo>
                <a:lnTo>
                  <a:pt x="12486" y="257175"/>
                </a:lnTo>
                <a:lnTo>
                  <a:pt x="244688" y="257175"/>
                </a:lnTo>
                <a:lnTo>
                  <a:pt x="257175" y="244683"/>
                </a:lnTo>
                <a:lnTo>
                  <a:pt x="257175" y="12486"/>
                </a:lnTo>
                <a:lnTo>
                  <a:pt x="246523" y="361"/>
                </a:lnTo>
                <a:lnTo>
                  <a:pt x="244688" y="0"/>
                </a:lnTo>
                <a:close/>
              </a:path>
            </a:pathLst>
          </a:custGeom>
          <a:solidFill>
            <a:srgbClr val="F2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7044" y="1011765"/>
            <a:ext cx="10974934" cy="6056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AirAware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tracks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eight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key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pollutants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enable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targeted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interventions,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protect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public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well-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being, and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inform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policy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decisions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precision.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200" dirty="0">
              <a:latin typeface="Verdana"/>
              <a:cs typeface="Verdana"/>
            </a:endParaRPr>
          </a:p>
          <a:p>
            <a:pPr marL="386715">
              <a:lnSpc>
                <a:spcPct val="100000"/>
              </a:lnSpc>
            </a:pP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Particulate</a:t>
            </a:r>
            <a:r>
              <a:rPr sz="1200" b="1" spc="1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Matter</a:t>
            </a:r>
            <a:r>
              <a:rPr sz="1200" b="1" spc="10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(PM10</a:t>
            </a:r>
            <a:r>
              <a:rPr sz="1200" b="1" spc="10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90" dirty="0">
                <a:solidFill>
                  <a:srgbClr val="454545"/>
                </a:solidFill>
                <a:latin typeface="Trebuchet MS"/>
                <a:cs typeface="Trebuchet MS"/>
              </a:rPr>
              <a:t>&amp;</a:t>
            </a:r>
            <a:r>
              <a:rPr sz="1200" b="1" spc="1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454545"/>
                </a:solidFill>
                <a:latin typeface="Trebuchet MS"/>
                <a:cs typeface="Trebuchet MS"/>
              </a:rPr>
              <a:t>PM2.5)</a:t>
            </a:r>
            <a:endParaRPr sz="1200" dirty="0">
              <a:latin typeface="Trebuchet MS"/>
              <a:cs typeface="Trebuchet MS"/>
            </a:endParaRPr>
          </a:p>
          <a:p>
            <a:pPr marL="386715">
              <a:lnSpc>
                <a:spcPct val="100000"/>
              </a:lnSpc>
              <a:spcBef>
                <a:spcPts val="905"/>
              </a:spcBef>
            </a:pP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Fine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particles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from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vehicles,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construction,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dust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penetrate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deep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into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200" spc="-30" dirty="0">
                <a:solidFill>
                  <a:srgbClr val="454545"/>
                </a:solidFill>
                <a:latin typeface="Verdana"/>
                <a:cs typeface="Verdana"/>
              </a:rPr>
              <a:t>the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lungs,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causing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respiratory and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cardiovascular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issues.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 dirty="0">
              <a:latin typeface="Verdana"/>
              <a:cs typeface="Verdana"/>
            </a:endParaRPr>
          </a:p>
          <a:p>
            <a:pPr marL="386715">
              <a:lnSpc>
                <a:spcPct val="100000"/>
              </a:lnSpc>
            </a:pPr>
            <a:r>
              <a:rPr sz="1200" b="1" spc="60" dirty="0">
                <a:solidFill>
                  <a:srgbClr val="454545"/>
                </a:solidFill>
                <a:latin typeface="Trebuchet MS"/>
                <a:cs typeface="Trebuchet MS"/>
              </a:rPr>
              <a:t>Carbon</a:t>
            </a:r>
            <a:r>
              <a:rPr sz="1200" b="1" spc="5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20" dirty="0">
                <a:solidFill>
                  <a:srgbClr val="454545"/>
                </a:solidFill>
                <a:latin typeface="Trebuchet MS"/>
                <a:cs typeface="Trebuchet MS"/>
              </a:rPr>
              <a:t>Monoxide</a:t>
            </a:r>
            <a:r>
              <a:rPr sz="1200" b="1" spc="6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454545"/>
                </a:solidFill>
                <a:latin typeface="Trebuchet MS"/>
                <a:cs typeface="Trebuchet MS"/>
              </a:rPr>
              <a:t>(CO)</a:t>
            </a:r>
            <a:endParaRPr sz="1200" dirty="0">
              <a:latin typeface="Trebuchet MS"/>
              <a:cs typeface="Trebuchet MS"/>
            </a:endParaRPr>
          </a:p>
          <a:p>
            <a:pPr marL="386715">
              <a:lnSpc>
                <a:spcPct val="100000"/>
              </a:lnSpc>
              <a:spcBef>
                <a:spcPts val="830"/>
              </a:spcBef>
            </a:pP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Toxic,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200" spc="-20" dirty="0" err="1">
                <a:solidFill>
                  <a:srgbClr val="454545"/>
                </a:solidFill>
                <a:latin typeface="Verdana"/>
                <a:cs typeface="Verdana"/>
              </a:rPr>
              <a:t>odourless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gas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from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incomplete combustion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in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vehicles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 industrial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processes,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reducing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oxygen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delivery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in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200" spc="-30" dirty="0">
                <a:solidFill>
                  <a:srgbClr val="454545"/>
                </a:solidFill>
                <a:latin typeface="Verdana"/>
                <a:cs typeface="Verdana"/>
              </a:rPr>
              <a:t>the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blood.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200" dirty="0">
              <a:latin typeface="Verdana"/>
              <a:cs typeface="Verdana"/>
            </a:endParaRPr>
          </a:p>
          <a:p>
            <a:pPr marL="386715">
              <a:lnSpc>
                <a:spcPct val="100000"/>
              </a:lnSpc>
            </a:pP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Nitrogen</a:t>
            </a:r>
            <a:r>
              <a:rPr sz="1200" b="1" spc="15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Dioxide</a:t>
            </a:r>
            <a:r>
              <a:rPr sz="1200" b="1" spc="15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60" dirty="0">
                <a:solidFill>
                  <a:srgbClr val="454545"/>
                </a:solidFill>
                <a:latin typeface="Trebuchet MS"/>
                <a:cs typeface="Trebuchet MS"/>
              </a:rPr>
              <a:t>(NO</a:t>
            </a:r>
            <a:r>
              <a:rPr sz="1200" spc="60" dirty="0">
                <a:solidFill>
                  <a:srgbClr val="454545"/>
                </a:solidFill>
                <a:latin typeface="Times New Roman"/>
                <a:cs typeface="Times New Roman"/>
              </a:rPr>
              <a:t>¢</a:t>
            </a:r>
            <a:r>
              <a:rPr sz="1200" b="1" spc="60" dirty="0">
                <a:solidFill>
                  <a:srgbClr val="454545"/>
                </a:solidFill>
                <a:latin typeface="Trebuchet MS"/>
                <a:cs typeface="Trebuchet MS"/>
              </a:rPr>
              <a:t>)</a:t>
            </a:r>
            <a:endParaRPr sz="1200" dirty="0">
              <a:latin typeface="Trebuchet MS"/>
              <a:cs typeface="Trebuchet MS"/>
            </a:endParaRPr>
          </a:p>
          <a:p>
            <a:pPr marL="386715">
              <a:lnSpc>
                <a:spcPct val="100000"/>
              </a:lnSpc>
              <a:spcBef>
                <a:spcPts val="830"/>
              </a:spcBef>
            </a:pP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Causes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airway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irritation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and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inflammation,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mainly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from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traffic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emissions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and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power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generation.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200" dirty="0">
              <a:latin typeface="Verdana"/>
              <a:cs typeface="Verdana"/>
            </a:endParaRPr>
          </a:p>
          <a:p>
            <a:pPr marL="386715">
              <a:lnSpc>
                <a:spcPct val="100000"/>
              </a:lnSpc>
            </a:pP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Sulfur</a:t>
            </a:r>
            <a:r>
              <a:rPr sz="1200" b="1" spc="8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Dioxide</a:t>
            </a:r>
            <a:r>
              <a:rPr sz="1200" b="1" spc="9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454545"/>
                </a:solidFill>
                <a:latin typeface="Trebuchet MS"/>
                <a:cs typeface="Trebuchet MS"/>
              </a:rPr>
              <a:t>(SO</a:t>
            </a:r>
            <a:r>
              <a:rPr sz="1200" spc="65" dirty="0">
                <a:solidFill>
                  <a:srgbClr val="454545"/>
                </a:solidFill>
                <a:latin typeface="Times New Roman"/>
                <a:cs typeface="Times New Roman"/>
              </a:rPr>
              <a:t>¢</a:t>
            </a:r>
            <a:r>
              <a:rPr sz="1200" b="1" spc="65" dirty="0">
                <a:solidFill>
                  <a:srgbClr val="454545"/>
                </a:solidFill>
                <a:latin typeface="Trebuchet MS"/>
                <a:cs typeface="Trebuchet MS"/>
              </a:rPr>
              <a:t>)</a:t>
            </a:r>
            <a:endParaRPr sz="1200" dirty="0">
              <a:latin typeface="Trebuchet MS"/>
              <a:cs typeface="Trebuchet MS"/>
            </a:endParaRPr>
          </a:p>
          <a:p>
            <a:pPr marL="386715">
              <a:lnSpc>
                <a:spcPct val="100000"/>
              </a:lnSpc>
              <a:spcBef>
                <a:spcPts val="830"/>
              </a:spcBef>
            </a:pP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Contributes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acid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rain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respiratory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problems,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originating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from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fossil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fuel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burning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in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industry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power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plants.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200" dirty="0"/>
          </a:p>
          <a:p>
            <a:pPr marL="386715">
              <a:lnSpc>
                <a:spcPct val="100000"/>
              </a:lnSpc>
            </a:pP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Ozone</a:t>
            </a:r>
            <a:r>
              <a:rPr sz="1200" b="1" spc="14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45" dirty="0">
                <a:solidFill>
                  <a:srgbClr val="454545"/>
                </a:solidFill>
                <a:latin typeface="Trebuchet MS"/>
                <a:cs typeface="Trebuchet MS"/>
              </a:rPr>
              <a:t>(O</a:t>
            </a:r>
            <a:r>
              <a:rPr sz="1200" spc="45" dirty="0">
                <a:solidFill>
                  <a:srgbClr val="454545"/>
                </a:solidFill>
                <a:latin typeface="Times New Roman"/>
                <a:cs typeface="Times New Roman"/>
              </a:rPr>
              <a:t>£</a:t>
            </a:r>
            <a:r>
              <a:rPr sz="1200" b="1" spc="45" dirty="0">
                <a:solidFill>
                  <a:srgbClr val="454545"/>
                </a:solidFill>
                <a:latin typeface="Trebuchet MS"/>
                <a:cs typeface="Trebuchet MS"/>
              </a:rPr>
              <a:t>)</a:t>
            </a:r>
            <a:endParaRPr sz="1200" dirty="0">
              <a:latin typeface="Trebuchet MS"/>
              <a:cs typeface="Trebuchet MS"/>
            </a:endParaRPr>
          </a:p>
          <a:p>
            <a:pPr marL="386715">
              <a:lnSpc>
                <a:spcPct val="100000"/>
              </a:lnSpc>
              <a:spcBef>
                <a:spcPts val="830"/>
              </a:spcBef>
            </a:pP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Ground-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level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ozone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affects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breathing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capacity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 respiratory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health,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formed by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chemical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reactions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in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sunlight.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 dirty="0">
              <a:latin typeface="Verdana"/>
              <a:cs typeface="Verdana"/>
            </a:endParaRPr>
          </a:p>
          <a:p>
            <a:pPr marL="386715">
              <a:lnSpc>
                <a:spcPct val="100000"/>
              </a:lnSpc>
            </a:pPr>
            <a:r>
              <a:rPr sz="1200" b="1" spc="55" dirty="0">
                <a:solidFill>
                  <a:srgbClr val="454545"/>
                </a:solidFill>
                <a:latin typeface="Trebuchet MS"/>
                <a:cs typeface="Trebuchet MS"/>
              </a:rPr>
              <a:t>Ammonia</a:t>
            </a:r>
            <a:r>
              <a:rPr sz="1200" b="1" spc="-3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60" dirty="0">
                <a:solidFill>
                  <a:srgbClr val="454545"/>
                </a:solidFill>
                <a:latin typeface="Trebuchet MS"/>
                <a:cs typeface="Trebuchet MS"/>
              </a:rPr>
              <a:t>(NH</a:t>
            </a:r>
            <a:r>
              <a:rPr sz="1200" spc="60" dirty="0">
                <a:solidFill>
                  <a:srgbClr val="454545"/>
                </a:solidFill>
                <a:latin typeface="Times New Roman"/>
                <a:cs typeface="Times New Roman"/>
              </a:rPr>
              <a:t>£</a:t>
            </a:r>
            <a:r>
              <a:rPr sz="1200" b="1" spc="60" dirty="0">
                <a:solidFill>
                  <a:srgbClr val="454545"/>
                </a:solidFill>
                <a:latin typeface="Trebuchet MS"/>
                <a:cs typeface="Trebuchet MS"/>
              </a:rPr>
              <a:t>)</a:t>
            </a:r>
            <a:endParaRPr sz="1200" dirty="0">
              <a:latin typeface="Trebuchet MS"/>
              <a:cs typeface="Trebuchet MS"/>
            </a:endParaRPr>
          </a:p>
          <a:p>
            <a:pPr marL="386715">
              <a:lnSpc>
                <a:spcPct val="100000"/>
              </a:lnSpc>
              <a:spcBef>
                <a:spcPts val="905"/>
              </a:spcBef>
            </a:pP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Irritates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200" spc="-30" dirty="0">
                <a:solidFill>
                  <a:srgbClr val="454545"/>
                </a:solidFill>
                <a:latin typeface="Verdana"/>
                <a:cs typeface="Verdana"/>
              </a:rPr>
              <a:t>the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eyes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respiratory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tract, commonly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 released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from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agricultural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 activities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200" spc="-25" dirty="0" err="1">
                <a:solidFill>
                  <a:srgbClr val="454545"/>
                </a:solidFill>
                <a:latin typeface="Verdana"/>
                <a:cs typeface="Verdana"/>
              </a:rPr>
              <a:t>fertiliser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use.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 dirty="0">
              <a:latin typeface="Verdana"/>
              <a:cs typeface="Verdana"/>
            </a:endParaRPr>
          </a:p>
          <a:p>
            <a:pPr marL="386715">
              <a:lnSpc>
                <a:spcPct val="100000"/>
              </a:lnSpc>
            </a:pP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Lead</a:t>
            </a:r>
            <a:r>
              <a:rPr sz="1200" b="1" spc="5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454545"/>
                </a:solidFill>
                <a:latin typeface="Trebuchet MS"/>
                <a:cs typeface="Trebuchet MS"/>
              </a:rPr>
              <a:t>(Pb)</a:t>
            </a:r>
            <a:r>
              <a:rPr sz="1200" b="1" spc="5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90" dirty="0">
                <a:solidFill>
                  <a:srgbClr val="454545"/>
                </a:solidFill>
                <a:latin typeface="Trebuchet MS"/>
                <a:cs typeface="Trebuchet MS"/>
              </a:rPr>
              <a:t>&amp;</a:t>
            </a:r>
            <a:r>
              <a:rPr sz="1200" b="1" spc="5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454545"/>
                </a:solidFill>
                <a:latin typeface="Trebuchet MS"/>
                <a:cs typeface="Trebuchet MS"/>
              </a:rPr>
              <a:t>Benzene</a:t>
            </a:r>
            <a:endParaRPr sz="1200" dirty="0">
              <a:latin typeface="Trebuchet MS"/>
              <a:cs typeface="Trebuchet MS"/>
            </a:endParaRPr>
          </a:p>
          <a:p>
            <a:pPr marL="386715">
              <a:lnSpc>
                <a:spcPct val="100000"/>
              </a:lnSpc>
              <a:spcBef>
                <a:spcPts val="830"/>
              </a:spcBef>
            </a:pP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Neurotoxic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heavy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200" spc="-45" dirty="0">
                <a:solidFill>
                  <a:srgbClr val="454545"/>
                </a:solidFill>
                <a:latin typeface="Verdana"/>
                <a:cs typeface="Verdana"/>
              </a:rPr>
              <a:t>metals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carcinogenic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VOCs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from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fuels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industry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200" spc="-20" dirty="0">
                <a:solidFill>
                  <a:srgbClr val="454545"/>
                </a:solidFill>
                <a:latin typeface="Verdana"/>
                <a:cs typeface="Verdana"/>
              </a:rPr>
              <a:t>affect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200" spc="-45" dirty="0">
                <a:solidFill>
                  <a:srgbClr val="454545"/>
                </a:solidFill>
                <a:latin typeface="Verdana"/>
                <a:cs typeface="Verdana"/>
              </a:rPr>
              <a:t>the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nervous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system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long-</a:t>
            </a:r>
            <a:r>
              <a:rPr sz="1200" spc="-50" dirty="0">
                <a:solidFill>
                  <a:srgbClr val="454545"/>
                </a:solidFill>
                <a:latin typeface="Verdana"/>
                <a:cs typeface="Verdana"/>
              </a:rPr>
              <a:t>term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health.</a:t>
            </a:r>
            <a:endParaRPr sz="1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spc="45" dirty="0"/>
              <a:t>Empowering</a:t>
            </a:r>
            <a:r>
              <a:rPr sz="2250" spc="-50" dirty="0"/>
              <a:t> </a:t>
            </a:r>
            <a:r>
              <a:rPr sz="2250" dirty="0"/>
              <a:t>Air</a:t>
            </a:r>
            <a:r>
              <a:rPr sz="2250" spc="-50" dirty="0"/>
              <a:t> </a:t>
            </a:r>
            <a:r>
              <a:rPr sz="2250" dirty="0"/>
              <a:t>Quality</a:t>
            </a:r>
            <a:r>
              <a:rPr sz="2250" spc="-45" dirty="0"/>
              <a:t> </a:t>
            </a:r>
            <a:r>
              <a:rPr sz="2250" spc="95" dirty="0"/>
              <a:t>Management</a:t>
            </a:r>
            <a:r>
              <a:rPr sz="2250" spc="-50" dirty="0"/>
              <a:t> </a:t>
            </a:r>
            <a:r>
              <a:rPr sz="2250" dirty="0"/>
              <a:t>Through</a:t>
            </a:r>
            <a:r>
              <a:rPr sz="2250" spc="-50" dirty="0"/>
              <a:t> </a:t>
            </a:r>
            <a:r>
              <a:rPr sz="2250" spc="85" dirty="0"/>
              <a:t>Agencies</a:t>
            </a:r>
            <a:r>
              <a:rPr sz="2250" spc="-45" dirty="0"/>
              <a:t> </a:t>
            </a:r>
            <a:r>
              <a:rPr sz="2250" spc="90" dirty="0"/>
              <a:t>and</a:t>
            </a:r>
            <a:r>
              <a:rPr sz="2250" spc="-50" dirty="0"/>
              <a:t> </a:t>
            </a:r>
            <a:r>
              <a:rPr sz="2250" spc="135" dirty="0"/>
              <a:t>Apps</a:t>
            </a:r>
            <a:endParaRPr sz="2250"/>
          </a:p>
        </p:txBody>
      </p:sp>
      <p:sp>
        <p:nvSpPr>
          <p:cNvPr id="3" name="object 3"/>
          <p:cNvSpPr txBox="1"/>
          <p:nvPr/>
        </p:nvSpPr>
        <p:spPr>
          <a:xfrm>
            <a:off x="607466" y="1035272"/>
            <a:ext cx="1040343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Government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bodies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and mobile platforms 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deliver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real-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time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data,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forecasts,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lang="en-US" sz="1200" spc="-25" dirty="0" err="1">
                <a:solidFill>
                  <a:srgbClr val="454545"/>
                </a:solidFill>
                <a:latin typeface="Verdana"/>
                <a:cs typeface="Verdana"/>
              </a:rPr>
              <a:t>personalised</a:t>
            </a:r>
            <a:r>
              <a:rPr sz="1200" spc="-30" dirty="0">
                <a:solidFill>
                  <a:srgbClr val="454545"/>
                </a:solidFill>
                <a:latin typeface="Verdana"/>
                <a:cs typeface="Verdana"/>
              </a:rPr>
              <a:t> alerts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to 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monitor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quality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across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cities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globally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.</a:t>
            </a:r>
            <a:endParaRPr sz="11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1524000"/>
            <a:ext cx="3219449" cy="32194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19125" y="52863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5" y="482"/>
                </a:lnTo>
                <a:lnTo>
                  <a:pt x="21574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9125" y="56959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1"/>
                </a:lnTo>
                <a:lnTo>
                  <a:pt x="0" y="16520"/>
                </a:lnTo>
                <a:lnTo>
                  <a:pt x="0" y="21574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4"/>
                </a:lnTo>
                <a:lnTo>
                  <a:pt x="38100" y="19050"/>
                </a:lnTo>
                <a:lnTo>
                  <a:pt x="38100" y="16520"/>
                </a:lnTo>
                <a:lnTo>
                  <a:pt x="24005" y="481"/>
                </a:lnTo>
                <a:lnTo>
                  <a:pt x="21574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9125" y="591502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4" y="0"/>
                </a:moveTo>
                <a:lnTo>
                  <a:pt x="16525" y="0"/>
                </a:lnTo>
                <a:lnTo>
                  <a:pt x="14094" y="481"/>
                </a:lnTo>
                <a:lnTo>
                  <a:pt x="0" y="16525"/>
                </a:lnTo>
                <a:lnTo>
                  <a:pt x="0" y="21574"/>
                </a:lnTo>
                <a:lnTo>
                  <a:pt x="16525" y="38100"/>
                </a:lnTo>
                <a:lnTo>
                  <a:pt x="21574" y="38100"/>
                </a:lnTo>
                <a:lnTo>
                  <a:pt x="38100" y="21574"/>
                </a:lnTo>
                <a:lnTo>
                  <a:pt x="38100" y="19050"/>
                </a:lnTo>
                <a:lnTo>
                  <a:pt x="38100" y="16525"/>
                </a:lnTo>
                <a:lnTo>
                  <a:pt x="24005" y="481"/>
                </a:lnTo>
                <a:lnTo>
                  <a:pt x="21574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7466" y="4853336"/>
            <a:ext cx="4900930" cy="203857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030303"/>
                </a:solidFill>
                <a:latin typeface="Trebuchet MS"/>
                <a:cs typeface="Trebuchet MS"/>
              </a:rPr>
              <a:t>Government</a:t>
            </a:r>
            <a:r>
              <a:rPr sz="1600" b="1" spc="60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sz="1600" b="1" spc="50" dirty="0">
                <a:solidFill>
                  <a:srgbClr val="030303"/>
                </a:solidFill>
                <a:latin typeface="Trebuchet MS"/>
                <a:cs typeface="Trebuchet MS"/>
              </a:rPr>
              <a:t>Agencies</a:t>
            </a:r>
            <a:r>
              <a:rPr sz="1600" b="1" spc="60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30303"/>
                </a:solidFill>
                <a:latin typeface="Trebuchet MS"/>
                <a:cs typeface="Trebuchet MS"/>
              </a:rPr>
              <a:t>Monitoring</a:t>
            </a:r>
            <a:r>
              <a:rPr sz="1600" b="1" spc="65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30303"/>
                </a:solidFill>
                <a:latin typeface="Trebuchet MS"/>
                <a:cs typeface="Trebuchet MS"/>
              </a:rPr>
              <a:t>Air</a:t>
            </a:r>
            <a:r>
              <a:rPr sz="1600" b="1" spc="60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030303"/>
                </a:solidFill>
                <a:latin typeface="Trebuchet MS"/>
                <a:cs typeface="Trebuchet MS"/>
              </a:rPr>
              <a:t>Quality</a:t>
            </a:r>
            <a:endParaRPr sz="1600" dirty="0">
              <a:latin typeface="Trebuchet MS"/>
              <a:cs typeface="Trebuchet MS"/>
            </a:endParaRPr>
          </a:p>
          <a:p>
            <a:pPr marL="196215" marR="5080">
              <a:lnSpc>
                <a:spcPct val="131900"/>
              </a:lnSpc>
              <a:spcBef>
                <a:spcPts val="885"/>
              </a:spcBef>
            </a:pP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India's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54545"/>
                </a:solidFill>
                <a:latin typeface="Tahoma"/>
                <a:cs typeface="Tahoma"/>
              </a:rPr>
              <a:t>SAFAR</a:t>
            </a:r>
            <a:r>
              <a:rPr sz="1400" b="1" spc="10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54545"/>
                </a:solidFill>
                <a:latin typeface="Tahoma"/>
                <a:cs typeface="Tahoma"/>
              </a:rPr>
              <a:t>CPCB</a:t>
            </a:r>
            <a:r>
              <a:rPr sz="1400" b="1" spc="10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overseeing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in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over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300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cities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comprehensive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monitoring</a:t>
            </a:r>
            <a:r>
              <a:rPr sz="1400" spc="-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networks</a:t>
            </a:r>
            <a:endParaRPr sz="1400" dirty="0">
              <a:latin typeface="Verdana"/>
              <a:cs typeface="Verdana"/>
            </a:endParaRPr>
          </a:p>
          <a:p>
            <a:pPr marL="196215">
              <a:lnSpc>
                <a:spcPct val="100000"/>
              </a:lnSpc>
              <a:spcBef>
                <a:spcPts val="720"/>
              </a:spcBef>
            </a:pP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USA's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454545"/>
                </a:solidFill>
                <a:latin typeface="Tahoma"/>
                <a:cs typeface="Tahoma"/>
              </a:rPr>
              <a:t>AirNow</a:t>
            </a:r>
            <a:r>
              <a:rPr sz="1400" b="1" spc="15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providing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national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air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information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public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alerts</a:t>
            </a:r>
            <a:endParaRPr sz="1400" dirty="0">
              <a:latin typeface="Verdana"/>
              <a:cs typeface="Verdana"/>
            </a:endParaRPr>
          </a:p>
          <a:p>
            <a:pPr marL="196215" marR="187325">
              <a:lnSpc>
                <a:spcPct val="131900"/>
              </a:lnSpc>
              <a:spcBef>
                <a:spcPts val="300"/>
              </a:spcBef>
            </a:pP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Collaborative</a:t>
            </a:r>
            <a:r>
              <a:rPr sz="1400" spc="-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frameworks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enhancing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environmental</a:t>
            </a:r>
            <a:r>
              <a:rPr sz="1400" spc="-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governance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cross-border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data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sharing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7400" y="1524000"/>
            <a:ext cx="3219449" cy="32194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857875" y="52863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2"/>
                </a:lnTo>
                <a:lnTo>
                  <a:pt x="0" y="21577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7"/>
                </a:lnTo>
                <a:lnTo>
                  <a:pt x="38100" y="19050"/>
                </a:lnTo>
                <a:lnTo>
                  <a:pt x="38100" y="16522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57875" y="55054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2"/>
                </a:lnTo>
                <a:lnTo>
                  <a:pt x="0" y="16525"/>
                </a:lnTo>
                <a:lnTo>
                  <a:pt x="0" y="21574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4"/>
                </a:lnTo>
                <a:lnTo>
                  <a:pt x="38100" y="19050"/>
                </a:lnTo>
                <a:lnTo>
                  <a:pt x="38100" y="16525"/>
                </a:lnTo>
                <a:lnTo>
                  <a:pt x="24003" y="482"/>
                </a:lnTo>
                <a:lnTo>
                  <a:pt x="21577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57875" y="591502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1"/>
                </a:lnTo>
                <a:lnTo>
                  <a:pt x="0" y="16525"/>
                </a:lnTo>
                <a:lnTo>
                  <a:pt x="0" y="21574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4"/>
                </a:lnTo>
                <a:lnTo>
                  <a:pt x="38100" y="19050"/>
                </a:lnTo>
                <a:lnTo>
                  <a:pt x="38100" y="16525"/>
                </a:lnTo>
                <a:lnTo>
                  <a:pt x="24003" y="481"/>
                </a:lnTo>
                <a:lnTo>
                  <a:pt x="21577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57875" y="614362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1577" y="0"/>
                </a:moveTo>
                <a:lnTo>
                  <a:pt x="16522" y="0"/>
                </a:lnTo>
                <a:lnTo>
                  <a:pt x="14097" y="481"/>
                </a:lnTo>
                <a:lnTo>
                  <a:pt x="0" y="16525"/>
                </a:lnTo>
                <a:lnTo>
                  <a:pt x="0" y="21574"/>
                </a:lnTo>
                <a:lnTo>
                  <a:pt x="16522" y="38100"/>
                </a:lnTo>
                <a:lnTo>
                  <a:pt x="21577" y="38100"/>
                </a:lnTo>
                <a:lnTo>
                  <a:pt x="38100" y="21574"/>
                </a:lnTo>
                <a:lnTo>
                  <a:pt x="38100" y="19050"/>
                </a:lnTo>
                <a:lnTo>
                  <a:pt x="38100" y="16525"/>
                </a:lnTo>
                <a:lnTo>
                  <a:pt x="24003" y="481"/>
                </a:lnTo>
                <a:lnTo>
                  <a:pt x="21577" y="0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52324" y="4853336"/>
            <a:ext cx="4556125" cy="27027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>
                <a:solidFill>
                  <a:srgbClr val="030303"/>
                </a:solidFill>
                <a:latin typeface="Trebuchet MS"/>
                <a:cs typeface="Trebuchet MS"/>
              </a:rPr>
              <a:t>Mobile</a:t>
            </a:r>
            <a:r>
              <a:rPr b="1" spc="35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b="1" spc="90" dirty="0">
                <a:solidFill>
                  <a:srgbClr val="030303"/>
                </a:solidFill>
                <a:latin typeface="Trebuchet MS"/>
                <a:cs typeface="Trebuchet MS"/>
              </a:rPr>
              <a:t>Apps</a:t>
            </a:r>
            <a:r>
              <a:rPr b="1" spc="35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b="1" dirty="0">
                <a:solidFill>
                  <a:srgbClr val="030303"/>
                </a:solidFill>
                <a:latin typeface="Trebuchet MS"/>
                <a:cs typeface="Trebuchet MS"/>
              </a:rPr>
              <a:t>Delivering</a:t>
            </a:r>
            <a:r>
              <a:rPr b="1" spc="40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b="1" dirty="0">
                <a:solidFill>
                  <a:srgbClr val="030303"/>
                </a:solidFill>
                <a:latin typeface="Trebuchet MS"/>
                <a:cs typeface="Trebuchet MS"/>
              </a:rPr>
              <a:t>Real-Time</a:t>
            </a:r>
            <a:r>
              <a:rPr b="1" spc="35" dirty="0">
                <a:solidFill>
                  <a:srgbClr val="030303"/>
                </a:solidFill>
                <a:latin typeface="Trebuchet MS"/>
                <a:cs typeface="Trebuchet MS"/>
              </a:rPr>
              <a:t> </a:t>
            </a:r>
            <a:r>
              <a:rPr b="1" spc="-20" dirty="0">
                <a:solidFill>
                  <a:srgbClr val="030303"/>
                </a:solidFill>
                <a:latin typeface="Trebuchet MS"/>
                <a:cs typeface="Trebuchet MS"/>
              </a:rPr>
              <a:t>Data</a:t>
            </a:r>
            <a:endParaRPr dirty="0">
              <a:latin typeface="Trebuchet MS"/>
              <a:cs typeface="Trebuchet MS"/>
            </a:endParaRPr>
          </a:p>
          <a:p>
            <a:pPr marL="196215">
              <a:lnSpc>
                <a:spcPct val="100000"/>
              </a:lnSpc>
              <a:spcBef>
                <a:spcPts val="1230"/>
              </a:spcBef>
            </a:pPr>
            <a:r>
              <a:rPr sz="1400" b="1" dirty="0">
                <a:solidFill>
                  <a:srgbClr val="454545"/>
                </a:solidFill>
                <a:latin typeface="Tahoma"/>
                <a:cs typeface="Tahoma"/>
              </a:rPr>
              <a:t>AirVisual</a:t>
            </a:r>
            <a:r>
              <a:rPr sz="1400" b="1" spc="20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offering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real-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time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 pollution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data,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forecasts,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historical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trends</a:t>
            </a:r>
            <a:endParaRPr sz="1400" dirty="0">
              <a:latin typeface="Verdana"/>
              <a:cs typeface="Verdana"/>
            </a:endParaRPr>
          </a:p>
          <a:p>
            <a:pPr marL="196215" marR="410845">
              <a:lnSpc>
                <a:spcPct val="138900"/>
              </a:lnSpc>
              <a:spcBef>
                <a:spcPts val="225"/>
              </a:spcBef>
            </a:pPr>
            <a:r>
              <a:rPr sz="1400" b="1" spc="-25" dirty="0">
                <a:solidFill>
                  <a:srgbClr val="454545"/>
                </a:solidFill>
                <a:latin typeface="Tahoma"/>
                <a:cs typeface="Tahoma"/>
              </a:rPr>
              <a:t>Plume</a:t>
            </a:r>
            <a:r>
              <a:rPr sz="1400" b="1" spc="-10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54545"/>
                </a:solidFill>
                <a:latin typeface="Tahoma"/>
                <a:cs typeface="Tahoma"/>
              </a:rPr>
              <a:t>Labs</a:t>
            </a:r>
            <a:r>
              <a:rPr sz="1400" b="1" spc="25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providing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location-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based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 quality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alerts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 and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personalized recommendations</a:t>
            </a:r>
            <a:endParaRPr sz="1400" dirty="0">
              <a:latin typeface="Verdana"/>
              <a:cs typeface="Verdana"/>
            </a:endParaRPr>
          </a:p>
          <a:p>
            <a:pPr marL="196215" marR="5080">
              <a:lnSpc>
                <a:spcPts val="1800"/>
              </a:lnSpc>
              <a:spcBef>
                <a:spcPts val="25"/>
              </a:spcBef>
            </a:pPr>
            <a:r>
              <a:rPr sz="1400" b="1" spc="-10" dirty="0">
                <a:solidFill>
                  <a:srgbClr val="454545"/>
                </a:solidFill>
                <a:latin typeface="Tahoma"/>
                <a:cs typeface="Tahoma"/>
              </a:rPr>
              <a:t>BreezoMeter</a:t>
            </a:r>
            <a:r>
              <a:rPr sz="1400" b="1" spc="30" dirty="0">
                <a:solidFill>
                  <a:srgbClr val="454545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delivering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health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advisories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tailored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individual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sensitivity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levels Official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national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apps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empowering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citizens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localized,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actionable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updates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dirty="0"/>
              <a:t>Key</a:t>
            </a:r>
            <a:r>
              <a:rPr sz="2450" spc="-114" dirty="0"/>
              <a:t> </a:t>
            </a:r>
            <a:r>
              <a:rPr sz="2450" spc="85" dirty="0"/>
              <a:t>Sources</a:t>
            </a:r>
            <a:r>
              <a:rPr sz="2450" spc="-110" dirty="0"/>
              <a:t> </a:t>
            </a:r>
            <a:r>
              <a:rPr sz="2450" dirty="0"/>
              <a:t>Driving</a:t>
            </a:r>
            <a:r>
              <a:rPr sz="2450" spc="-114" dirty="0"/>
              <a:t> </a:t>
            </a:r>
            <a:r>
              <a:rPr sz="2450" spc="-10" dirty="0"/>
              <a:t>Air</a:t>
            </a:r>
            <a:r>
              <a:rPr sz="2450" spc="-110" dirty="0"/>
              <a:t> </a:t>
            </a:r>
            <a:r>
              <a:rPr sz="2450" spc="-20" dirty="0"/>
              <a:t>Pollution</a:t>
            </a:r>
            <a:r>
              <a:rPr sz="2450" spc="-114" dirty="0"/>
              <a:t> </a:t>
            </a:r>
            <a:r>
              <a:rPr sz="2450" spc="-45" dirty="0"/>
              <a:t>in</a:t>
            </a:r>
            <a:r>
              <a:rPr sz="2450" spc="-110" dirty="0"/>
              <a:t> </a:t>
            </a:r>
            <a:r>
              <a:rPr sz="2450" spc="-10" dirty="0"/>
              <a:t>India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607466" y="1035273"/>
            <a:ext cx="10289134" cy="44691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Biomass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burning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dominates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pollution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sources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55%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share,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intensifying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Delhi's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air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quality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crisis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during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lang="en-US" sz="1400" spc="-30" dirty="0">
                <a:solidFill>
                  <a:srgbClr val="454545"/>
                </a:solidFill>
                <a:latin typeface="Verdana"/>
                <a:cs typeface="Verdana"/>
              </a:rPr>
              <a:t>the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October-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November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stubble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burning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season.</a:t>
            </a:r>
            <a:endParaRPr sz="14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672" y="1574579"/>
            <a:ext cx="3597636" cy="35976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5334000"/>
            <a:ext cx="123825" cy="123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8425" y="5334000"/>
            <a:ext cx="123825" cy="1238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0075" y="5334000"/>
            <a:ext cx="123825" cy="123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15050" y="5334000"/>
            <a:ext cx="123825" cy="1238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07466" y="5264620"/>
            <a:ext cx="9959975" cy="115820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5320">
              <a:lnSpc>
                <a:spcPct val="100000"/>
              </a:lnSpc>
              <a:spcBef>
                <a:spcPts val="125"/>
              </a:spcBef>
              <a:tabLst>
                <a:tab pos="2228215" algn="l"/>
                <a:tab pos="4001135" algn="l"/>
                <a:tab pos="5704840" algn="l"/>
              </a:tabLst>
            </a:pP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Biomass</a:t>
            </a:r>
            <a:r>
              <a:rPr sz="12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Burning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	</a:t>
            </a:r>
            <a:r>
              <a:rPr sz="1200" spc="-35" dirty="0">
                <a:solidFill>
                  <a:srgbClr val="454545"/>
                </a:solidFill>
                <a:latin typeface="Verdana"/>
                <a:cs typeface="Verdana"/>
              </a:rPr>
              <a:t>Industrial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135" dirty="0">
                <a:solidFill>
                  <a:srgbClr val="454545"/>
                </a:solidFill>
                <a:latin typeface="Verdana"/>
                <a:cs typeface="Verdana"/>
              </a:rPr>
              <a:t>s</a:t>
            </a:r>
            <a:r>
              <a:rPr sz="12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Power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	</a:t>
            </a:r>
            <a:r>
              <a:rPr sz="1200" spc="-20" dirty="0">
                <a:solidFill>
                  <a:srgbClr val="454545"/>
                </a:solidFill>
                <a:latin typeface="Verdana"/>
                <a:cs typeface="Verdana"/>
              </a:rPr>
              <a:t>Vehicular</a:t>
            </a:r>
            <a:r>
              <a:rPr sz="1200" spc="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Emissions</a:t>
            </a:r>
            <a:r>
              <a:rPr sz="1200" dirty="0">
                <a:solidFill>
                  <a:srgbClr val="454545"/>
                </a:solidFill>
                <a:latin typeface="Verdana"/>
                <a:cs typeface="Verdana"/>
              </a:rPr>
              <a:t>	Episodic</a:t>
            </a:r>
            <a:r>
              <a:rPr sz="12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Verdana"/>
                <a:cs typeface="Verdana"/>
              </a:rPr>
              <a:t>Sources</a:t>
            </a:r>
            <a:endParaRPr sz="1200" dirty="0">
              <a:latin typeface="Verdana"/>
              <a:cs typeface="Verdana"/>
            </a:endParaRPr>
          </a:p>
          <a:p>
            <a:pPr marL="12700" marR="5080">
              <a:lnSpc>
                <a:spcPct val="138200"/>
              </a:lnSpc>
              <a:spcBef>
                <a:spcPts val="750"/>
              </a:spcBef>
            </a:pP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Agricultural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residue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burning,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concentrated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in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post-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harvest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months,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creates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hazardous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air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quality </a:t>
            </a:r>
            <a:r>
              <a:rPr sz="1400" dirty="0">
                <a:solidFill>
                  <a:srgbClr val="454545"/>
                </a:solidFill>
                <a:latin typeface="Verdana"/>
                <a:cs typeface="Verdana"/>
              </a:rPr>
              <a:t>episodes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affecting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millions.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454545"/>
                </a:solidFill>
                <a:latin typeface="Verdana"/>
                <a:cs typeface="Verdana"/>
              </a:rPr>
              <a:t>Industrial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operations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power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generation contribute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significantly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year-</a:t>
            </a:r>
            <a:r>
              <a:rPr sz="1400" spc="-30" dirty="0">
                <a:solidFill>
                  <a:srgbClr val="454545"/>
                </a:solidFill>
                <a:latin typeface="Verdana"/>
                <a:cs typeface="Verdana"/>
              </a:rPr>
              <a:t>round,</a:t>
            </a:r>
            <a:r>
              <a:rPr sz="14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while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vehicular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emissions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add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urban</a:t>
            </a:r>
            <a:r>
              <a:rPr sz="14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454545"/>
                </a:solidFill>
                <a:latin typeface="Verdana"/>
                <a:cs typeface="Verdana"/>
              </a:rPr>
              <a:t>pollution</a:t>
            </a:r>
            <a:r>
              <a:rPr sz="14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Verdana"/>
                <a:cs typeface="Verdana"/>
              </a:rPr>
              <a:t>baselines.</a:t>
            </a:r>
            <a:endParaRPr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466" y="795019"/>
            <a:ext cx="9709150" cy="45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Critical</a:t>
            </a:r>
            <a:r>
              <a:rPr spc="-60" dirty="0"/>
              <a:t> </a:t>
            </a:r>
            <a:r>
              <a:rPr dirty="0"/>
              <a:t>Health</a:t>
            </a:r>
            <a:r>
              <a:rPr spc="-55" dirty="0"/>
              <a:t> </a:t>
            </a:r>
            <a:r>
              <a:rPr spc="95" dirty="0"/>
              <a:t>and</a:t>
            </a:r>
            <a:r>
              <a:rPr spc="-55" dirty="0"/>
              <a:t> </a:t>
            </a:r>
            <a:r>
              <a:rPr dirty="0"/>
              <a:t>Environmental</a:t>
            </a:r>
            <a:r>
              <a:rPr spc="-60" dirty="0"/>
              <a:t> </a:t>
            </a:r>
            <a:r>
              <a:rPr dirty="0"/>
              <a:t>Threats</a:t>
            </a:r>
            <a:r>
              <a:rPr spc="-5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-10" dirty="0"/>
              <a:t>Air</a:t>
            </a:r>
            <a:r>
              <a:rPr spc="-55" dirty="0"/>
              <a:t> </a:t>
            </a:r>
            <a:r>
              <a:rPr spc="-10" dirty="0"/>
              <a:t>Pollution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7466" y="1560067"/>
            <a:ext cx="1013714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Understanding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multi-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system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health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risks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ecosystem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damage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is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essential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prioritize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urgent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mitigation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efforts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protect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vulnerable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populations.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0075" y="1943099"/>
            <a:ext cx="3324225" cy="1990725"/>
            <a:chOff x="600075" y="1943099"/>
            <a:chExt cx="3324225" cy="1990725"/>
          </a:xfrm>
        </p:grpSpPr>
        <p:sp>
          <p:nvSpPr>
            <p:cNvPr id="5" name="object 5"/>
            <p:cNvSpPr/>
            <p:nvPr/>
          </p:nvSpPr>
          <p:spPr>
            <a:xfrm>
              <a:off x="619125" y="1952624"/>
              <a:ext cx="3295650" cy="1971675"/>
            </a:xfrm>
            <a:custGeom>
              <a:avLst/>
              <a:gdLst/>
              <a:ahLst/>
              <a:cxnLst/>
              <a:rect l="l" t="t" r="r" b="b"/>
              <a:pathLst>
                <a:path w="3295650" h="1971675">
                  <a:moveTo>
                    <a:pt x="3289719" y="0"/>
                  </a:moveTo>
                  <a:lnTo>
                    <a:pt x="71194" y="0"/>
                  </a:lnTo>
                  <a:lnTo>
                    <a:pt x="66243" y="431"/>
                  </a:lnTo>
                  <a:lnTo>
                    <a:pt x="29706" y="13665"/>
                  </a:lnTo>
                  <a:lnTo>
                    <a:pt x="3884" y="45199"/>
                  </a:lnTo>
                  <a:lnTo>
                    <a:pt x="0" y="62293"/>
                  </a:lnTo>
                  <a:lnTo>
                    <a:pt x="0" y="1905000"/>
                  </a:lnTo>
                  <a:lnTo>
                    <a:pt x="0" y="1909381"/>
                  </a:lnTo>
                  <a:lnTo>
                    <a:pt x="15622" y="1945678"/>
                  </a:lnTo>
                  <a:lnTo>
                    <a:pt x="51663" y="1968271"/>
                  </a:lnTo>
                  <a:lnTo>
                    <a:pt x="71194" y="1971675"/>
                  </a:lnTo>
                  <a:lnTo>
                    <a:pt x="3289719" y="1971675"/>
                  </a:lnTo>
                  <a:lnTo>
                    <a:pt x="3291649" y="1970874"/>
                  </a:lnTo>
                  <a:lnTo>
                    <a:pt x="3294849" y="1967674"/>
                  </a:lnTo>
                  <a:lnTo>
                    <a:pt x="3295650" y="1965744"/>
                  </a:lnTo>
                  <a:lnTo>
                    <a:pt x="3295650" y="5930"/>
                  </a:lnTo>
                  <a:lnTo>
                    <a:pt x="3294849" y="4000"/>
                  </a:lnTo>
                  <a:lnTo>
                    <a:pt x="3291649" y="800"/>
                  </a:lnTo>
                  <a:lnTo>
                    <a:pt x="3289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075" y="1943099"/>
              <a:ext cx="3324225" cy="1991360"/>
            </a:xfrm>
            <a:custGeom>
              <a:avLst/>
              <a:gdLst/>
              <a:ahLst/>
              <a:cxnLst/>
              <a:rect l="l" t="t" r="r" b="b"/>
              <a:pathLst>
                <a:path w="3324225" h="1991360">
                  <a:moveTo>
                    <a:pt x="3324212" y="12839"/>
                  </a:moveTo>
                  <a:lnTo>
                    <a:pt x="3322485" y="8661"/>
                  </a:lnTo>
                  <a:lnTo>
                    <a:pt x="3319500" y="5676"/>
                  </a:lnTo>
                  <a:lnTo>
                    <a:pt x="3315563" y="1739"/>
                  </a:lnTo>
                  <a:lnTo>
                    <a:pt x="3311385" y="12"/>
                  </a:lnTo>
                  <a:lnTo>
                    <a:pt x="3305162" y="12"/>
                  </a:lnTo>
                  <a:lnTo>
                    <a:pt x="3305162" y="19062"/>
                  </a:lnTo>
                  <a:lnTo>
                    <a:pt x="3305162" y="20015"/>
                  </a:lnTo>
                  <a:lnTo>
                    <a:pt x="3305162" y="1970735"/>
                  </a:lnTo>
                  <a:lnTo>
                    <a:pt x="3305162" y="1971687"/>
                  </a:lnTo>
                  <a:lnTo>
                    <a:pt x="95237" y="1971687"/>
                  </a:lnTo>
                  <a:lnTo>
                    <a:pt x="87731" y="1971408"/>
                  </a:lnTo>
                  <a:lnTo>
                    <a:pt x="80378" y="1970595"/>
                  </a:lnTo>
                  <a:lnTo>
                    <a:pt x="76200" y="1969820"/>
                  </a:lnTo>
                  <a:lnTo>
                    <a:pt x="76200" y="20929"/>
                  </a:lnTo>
                  <a:lnTo>
                    <a:pt x="80378" y="20142"/>
                  </a:lnTo>
                  <a:lnTo>
                    <a:pt x="87731" y="19329"/>
                  </a:lnTo>
                  <a:lnTo>
                    <a:pt x="95237" y="19062"/>
                  </a:lnTo>
                  <a:lnTo>
                    <a:pt x="3305162" y="19062"/>
                  </a:lnTo>
                  <a:lnTo>
                    <a:pt x="3305162" y="12"/>
                  </a:lnTo>
                  <a:lnTo>
                    <a:pt x="95237" y="12"/>
                  </a:lnTo>
                  <a:lnTo>
                    <a:pt x="87731" y="368"/>
                  </a:lnTo>
                  <a:lnTo>
                    <a:pt x="80378" y="1460"/>
                  </a:lnTo>
                  <a:lnTo>
                    <a:pt x="76200" y="2514"/>
                  </a:lnTo>
                  <a:lnTo>
                    <a:pt x="76200" y="0"/>
                  </a:lnTo>
                  <a:lnTo>
                    <a:pt x="15367" y="0"/>
                  </a:lnTo>
                  <a:lnTo>
                    <a:pt x="13106" y="444"/>
                  </a:lnTo>
                  <a:lnTo>
                    <a:pt x="0" y="15367"/>
                  </a:lnTo>
                  <a:lnTo>
                    <a:pt x="0" y="1973008"/>
                  </a:lnTo>
                  <a:lnTo>
                    <a:pt x="0" y="1975358"/>
                  </a:lnTo>
                  <a:lnTo>
                    <a:pt x="15367" y="1990725"/>
                  </a:lnTo>
                  <a:lnTo>
                    <a:pt x="76200" y="1990725"/>
                  </a:lnTo>
                  <a:lnTo>
                    <a:pt x="76200" y="1988235"/>
                  </a:lnTo>
                  <a:lnTo>
                    <a:pt x="80378" y="1989277"/>
                  </a:lnTo>
                  <a:lnTo>
                    <a:pt x="87731" y="1990369"/>
                  </a:lnTo>
                  <a:lnTo>
                    <a:pt x="95237" y="1990737"/>
                  </a:lnTo>
                  <a:lnTo>
                    <a:pt x="3305162" y="1990737"/>
                  </a:lnTo>
                  <a:lnTo>
                    <a:pt x="3311385" y="1990737"/>
                  </a:lnTo>
                  <a:lnTo>
                    <a:pt x="3315563" y="1989010"/>
                  </a:lnTo>
                  <a:lnTo>
                    <a:pt x="3319500" y="1985073"/>
                  </a:lnTo>
                  <a:lnTo>
                    <a:pt x="3322485" y="1982089"/>
                  </a:lnTo>
                  <a:lnTo>
                    <a:pt x="3324212" y="1977910"/>
                  </a:lnTo>
                  <a:lnTo>
                    <a:pt x="3324212" y="12839"/>
                  </a:lnTo>
                  <a:close/>
                </a:path>
              </a:pathLst>
            </a:custGeom>
            <a:solidFill>
              <a:srgbClr val="8348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5351" y="2077085"/>
            <a:ext cx="2764790" cy="16598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253365">
              <a:lnSpc>
                <a:spcPct val="102699"/>
              </a:lnSpc>
              <a:spcBef>
                <a:spcPts val="50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Respiratory</a:t>
            </a:r>
            <a:r>
              <a:rPr sz="1400" b="1" spc="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75" dirty="0">
                <a:solidFill>
                  <a:srgbClr val="454545"/>
                </a:solidFill>
                <a:latin typeface="Trebuchet MS"/>
                <a:cs typeface="Trebuchet MS"/>
              </a:rPr>
              <a:t>&amp;</a:t>
            </a:r>
            <a:r>
              <a:rPr sz="1400" b="1" spc="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Cardiovascular </a:t>
            </a:r>
            <a:r>
              <a:rPr sz="1400" b="1" spc="35" dirty="0">
                <a:solidFill>
                  <a:srgbClr val="454545"/>
                </a:solidFill>
                <a:latin typeface="Trebuchet MS"/>
                <a:cs typeface="Trebuchet MS"/>
              </a:rPr>
              <a:t>Disease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34900"/>
              </a:lnSpc>
              <a:spcBef>
                <a:spcPts val="555"/>
              </a:spcBef>
            </a:pP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pollution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triggers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asthma,</a:t>
            </a:r>
            <a:r>
              <a:rPr sz="110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chronic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obstructive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pulmonary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disease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(COPD),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heart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attacks,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strokes4reducing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life expectancy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of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life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across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all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age</a:t>
            </a:r>
            <a:r>
              <a:rPr sz="1100" spc="-7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groups.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48125" y="1943099"/>
            <a:ext cx="3314700" cy="1990725"/>
            <a:chOff x="4048125" y="1943099"/>
            <a:chExt cx="3314700" cy="1990725"/>
          </a:xfrm>
        </p:grpSpPr>
        <p:sp>
          <p:nvSpPr>
            <p:cNvPr id="9" name="object 9"/>
            <p:cNvSpPr/>
            <p:nvPr/>
          </p:nvSpPr>
          <p:spPr>
            <a:xfrm>
              <a:off x="4067175" y="1952624"/>
              <a:ext cx="3286125" cy="1971675"/>
            </a:xfrm>
            <a:custGeom>
              <a:avLst/>
              <a:gdLst/>
              <a:ahLst/>
              <a:cxnLst/>
              <a:rect l="l" t="t" r="r" b="b"/>
              <a:pathLst>
                <a:path w="3286125" h="1971675">
                  <a:moveTo>
                    <a:pt x="3280194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1905000"/>
                  </a:lnTo>
                  <a:lnTo>
                    <a:pt x="0" y="1909381"/>
                  </a:lnTo>
                  <a:lnTo>
                    <a:pt x="15621" y="1945678"/>
                  </a:lnTo>
                  <a:lnTo>
                    <a:pt x="51663" y="1968271"/>
                  </a:lnTo>
                  <a:lnTo>
                    <a:pt x="71196" y="1971675"/>
                  </a:lnTo>
                  <a:lnTo>
                    <a:pt x="3280194" y="1971675"/>
                  </a:lnTo>
                  <a:lnTo>
                    <a:pt x="3282124" y="1970874"/>
                  </a:lnTo>
                  <a:lnTo>
                    <a:pt x="3285324" y="1967674"/>
                  </a:lnTo>
                  <a:lnTo>
                    <a:pt x="3286125" y="1965744"/>
                  </a:lnTo>
                  <a:lnTo>
                    <a:pt x="3286125" y="5930"/>
                  </a:lnTo>
                  <a:lnTo>
                    <a:pt x="3285324" y="4000"/>
                  </a:lnTo>
                  <a:lnTo>
                    <a:pt x="3282124" y="800"/>
                  </a:lnTo>
                  <a:lnTo>
                    <a:pt x="3280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48125" y="1943099"/>
              <a:ext cx="3314700" cy="1991360"/>
            </a:xfrm>
            <a:custGeom>
              <a:avLst/>
              <a:gdLst/>
              <a:ahLst/>
              <a:cxnLst/>
              <a:rect l="l" t="t" r="r" b="b"/>
              <a:pathLst>
                <a:path w="3314700" h="1991360">
                  <a:moveTo>
                    <a:pt x="3314687" y="12839"/>
                  </a:moveTo>
                  <a:lnTo>
                    <a:pt x="3312960" y="8661"/>
                  </a:lnTo>
                  <a:lnTo>
                    <a:pt x="3309975" y="5676"/>
                  </a:lnTo>
                  <a:lnTo>
                    <a:pt x="3306038" y="1739"/>
                  </a:lnTo>
                  <a:lnTo>
                    <a:pt x="3301860" y="12"/>
                  </a:lnTo>
                  <a:lnTo>
                    <a:pt x="3295637" y="12"/>
                  </a:lnTo>
                  <a:lnTo>
                    <a:pt x="3295637" y="19062"/>
                  </a:lnTo>
                  <a:lnTo>
                    <a:pt x="3295637" y="20015"/>
                  </a:lnTo>
                  <a:lnTo>
                    <a:pt x="3295637" y="1970735"/>
                  </a:lnTo>
                  <a:lnTo>
                    <a:pt x="3295637" y="1971687"/>
                  </a:lnTo>
                  <a:lnTo>
                    <a:pt x="95237" y="1971687"/>
                  </a:lnTo>
                  <a:lnTo>
                    <a:pt x="87731" y="1971408"/>
                  </a:lnTo>
                  <a:lnTo>
                    <a:pt x="80378" y="1970595"/>
                  </a:lnTo>
                  <a:lnTo>
                    <a:pt x="76200" y="1969820"/>
                  </a:lnTo>
                  <a:lnTo>
                    <a:pt x="76200" y="20929"/>
                  </a:lnTo>
                  <a:lnTo>
                    <a:pt x="80378" y="20142"/>
                  </a:lnTo>
                  <a:lnTo>
                    <a:pt x="87731" y="19329"/>
                  </a:lnTo>
                  <a:lnTo>
                    <a:pt x="95237" y="19062"/>
                  </a:lnTo>
                  <a:lnTo>
                    <a:pt x="3295637" y="19062"/>
                  </a:lnTo>
                  <a:lnTo>
                    <a:pt x="3295637" y="12"/>
                  </a:lnTo>
                  <a:lnTo>
                    <a:pt x="95237" y="12"/>
                  </a:lnTo>
                  <a:lnTo>
                    <a:pt x="87731" y="368"/>
                  </a:lnTo>
                  <a:lnTo>
                    <a:pt x="80378" y="1460"/>
                  </a:lnTo>
                  <a:lnTo>
                    <a:pt x="76200" y="2514"/>
                  </a:lnTo>
                  <a:lnTo>
                    <a:pt x="76200" y="0"/>
                  </a:lnTo>
                  <a:lnTo>
                    <a:pt x="15367" y="0"/>
                  </a:lnTo>
                  <a:lnTo>
                    <a:pt x="13106" y="444"/>
                  </a:lnTo>
                  <a:lnTo>
                    <a:pt x="0" y="15367"/>
                  </a:lnTo>
                  <a:lnTo>
                    <a:pt x="0" y="1973008"/>
                  </a:lnTo>
                  <a:lnTo>
                    <a:pt x="0" y="1975358"/>
                  </a:lnTo>
                  <a:lnTo>
                    <a:pt x="15367" y="1990725"/>
                  </a:lnTo>
                  <a:lnTo>
                    <a:pt x="76200" y="1990725"/>
                  </a:lnTo>
                  <a:lnTo>
                    <a:pt x="76200" y="1988235"/>
                  </a:lnTo>
                  <a:lnTo>
                    <a:pt x="80378" y="1989277"/>
                  </a:lnTo>
                  <a:lnTo>
                    <a:pt x="87731" y="1990369"/>
                  </a:lnTo>
                  <a:lnTo>
                    <a:pt x="95237" y="1990737"/>
                  </a:lnTo>
                  <a:lnTo>
                    <a:pt x="3295637" y="1990737"/>
                  </a:lnTo>
                  <a:lnTo>
                    <a:pt x="3301860" y="1990737"/>
                  </a:lnTo>
                  <a:lnTo>
                    <a:pt x="3306038" y="1989010"/>
                  </a:lnTo>
                  <a:lnTo>
                    <a:pt x="3309975" y="1985073"/>
                  </a:lnTo>
                  <a:lnTo>
                    <a:pt x="3312960" y="1982089"/>
                  </a:lnTo>
                  <a:lnTo>
                    <a:pt x="3314687" y="1977910"/>
                  </a:lnTo>
                  <a:lnTo>
                    <a:pt x="3314687" y="12839"/>
                  </a:lnTo>
                  <a:close/>
                </a:path>
              </a:pathLst>
            </a:custGeom>
            <a:solidFill>
              <a:srgbClr val="BD6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69079" y="2077085"/>
            <a:ext cx="2854960" cy="1212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Neurological</a:t>
            </a:r>
            <a:r>
              <a:rPr sz="1400" b="1" spc="6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45" dirty="0">
                <a:solidFill>
                  <a:srgbClr val="454545"/>
                </a:solidFill>
                <a:latin typeface="Trebuchet MS"/>
                <a:cs typeface="Trebuchet MS"/>
              </a:rPr>
              <a:t>Impacts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464"/>
              </a:spcBef>
            </a:pP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Increased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risk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of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cognitive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decline, 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dementia,</a:t>
            </a:r>
            <a:r>
              <a:rPr sz="11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neurodevelopmental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disorders,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particularly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affecting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 children's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learning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elderly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mental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health.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486650" y="1943099"/>
            <a:ext cx="3324225" cy="1990725"/>
            <a:chOff x="7486650" y="1943099"/>
            <a:chExt cx="3324225" cy="1990725"/>
          </a:xfrm>
        </p:grpSpPr>
        <p:sp>
          <p:nvSpPr>
            <p:cNvPr id="13" name="object 13"/>
            <p:cNvSpPr/>
            <p:nvPr/>
          </p:nvSpPr>
          <p:spPr>
            <a:xfrm>
              <a:off x="7505700" y="1952624"/>
              <a:ext cx="3295650" cy="1971675"/>
            </a:xfrm>
            <a:custGeom>
              <a:avLst/>
              <a:gdLst/>
              <a:ahLst/>
              <a:cxnLst/>
              <a:rect l="l" t="t" r="r" b="b"/>
              <a:pathLst>
                <a:path w="3295650" h="1971675">
                  <a:moveTo>
                    <a:pt x="3289719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1905000"/>
                  </a:lnTo>
                  <a:lnTo>
                    <a:pt x="0" y="1909381"/>
                  </a:lnTo>
                  <a:lnTo>
                    <a:pt x="15621" y="1945678"/>
                  </a:lnTo>
                  <a:lnTo>
                    <a:pt x="51663" y="1968271"/>
                  </a:lnTo>
                  <a:lnTo>
                    <a:pt x="71196" y="1971675"/>
                  </a:lnTo>
                  <a:lnTo>
                    <a:pt x="3289719" y="1971675"/>
                  </a:lnTo>
                  <a:lnTo>
                    <a:pt x="3291649" y="1970874"/>
                  </a:lnTo>
                  <a:lnTo>
                    <a:pt x="3294849" y="1967674"/>
                  </a:lnTo>
                  <a:lnTo>
                    <a:pt x="3295650" y="1965744"/>
                  </a:lnTo>
                  <a:lnTo>
                    <a:pt x="3295650" y="5930"/>
                  </a:lnTo>
                  <a:lnTo>
                    <a:pt x="3294849" y="4000"/>
                  </a:lnTo>
                  <a:lnTo>
                    <a:pt x="3291649" y="800"/>
                  </a:lnTo>
                  <a:lnTo>
                    <a:pt x="3289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86650" y="1943099"/>
              <a:ext cx="3324225" cy="1991360"/>
            </a:xfrm>
            <a:custGeom>
              <a:avLst/>
              <a:gdLst/>
              <a:ahLst/>
              <a:cxnLst/>
              <a:rect l="l" t="t" r="r" b="b"/>
              <a:pathLst>
                <a:path w="3324225" h="1991360">
                  <a:moveTo>
                    <a:pt x="3324212" y="12839"/>
                  </a:moveTo>
                  <a:lnTo>
                    <a:pt x="3322485" y="8661"/>
                  </a:lnTo>
                  <a:lnTo>
                    <a:pt x="3319500" y="5676"/>
                  </a:lnTo>
                  <a:lnTo>
                    <a:pt x="3315563" y="1739"/>
                  </a:lnTo>
                  <a:lnTo>
                    <a:pt x="3311385" y="12"/>
                  </a:lnTo>
                  <a:lnTo>
                    <a:pt x="3305162" y="12"/>
                  </a:lnTo>
                  <a:lnTo>
                    <a:pt x="3305162" y="19062"/>
                  </a:lnTo>
                  <a:lnTo>
                    <a:pt x="3305162" y="20015"/>
                  </a:lnTo>
                  <a:lnTo>
                    <a:pt x="3305162" y="1970735"/>
                  </a:lnTo>
                  <a:lnTo>
                    <a:pt x="3305162" y="1971687"/>
                  </a:lnTo>
                  <a:lnTo>
                    <a:pt x="95237" y="1971687"/>
                  </a:lnTo>
                  <a:lnTo>
                    <a:pt x="87731" y="1971408"/>
                  </a:lnTo>
                  <a:lnTo>
                    <a:pt x="80378" y="1970595"/>
                  </a:lnTo>
                  <a:lnTo>
                    <a:pt x="76200" y="1969820"/>
                  </a:lnTo>
                  <a:lnTo>
                    <a:pt x="76200" y="20929"/>
                  </a:lnTo>
                  <a:lnTo>
                    <a:pt x="80378" y="20142"/>
                  </a:lnTo>
                  <a:lnTo>
                    <a:pt x="87731" y="19329"/>
                  </a:lnTo>
                  <a:lnTo>
                    <a:pt x="95237" y="19062"/>
                  </a:lnTo>
                  <a:lnTo>
                    <a:pt x="3305162" y="19062"/>
                  </a:lnTo>
                  <a:lnTo>
                    <a:pt x="3305162" y="12"/>
                  </a:lnTo>
                  <a:lnTo>
                    <a:pt x="95237" y="12"/>
                  </a:lnTo>
                  <a:lnTo>
                    <a:pt x="87731" y="368"/>
                  </a:lnTo>
                  <a:lnTo>
                    <a:pt x="80378" y="1460"/>
                  </a:lnTo>
                  <a:lnTo>
                    <a:pt x="76200" y="2514"/>
                  </a:lnTo>
                  <a:lnTo>
                    <a:pt x="76200" y="0"/>
                  </a:lnTo>
                  <a:lnTo>
                    <a:pt x="15367" y="0"/>
                  </a:lnTo>
                  <a:lnTo>
                    <a:pt x="13106" y="444"/>
                  </a:lnTo>
                  <a:lnTo>
                    <a:pt x="0" y="15367"/>
                  </a:lnTo>
                  <a:lnTo>
                    <a:pt x="0" y="1973008"/>
                  </a:lnTo>
                  <a:lnTo>
                    <a:pt x="0" y="1975358"/>
                  </a:lnTo>
                  <a:lnTo>
                    <a:pt x="15367" y="1990725"/>
                  </a:lnTo>
                  <a:lnTo>
                    <a:pt x="76200" y="1990725"/>
                  </a:lnTo>
                  <a:lnTo>
                    <a:pt x="76200" y="1988235"/>
                  </a:lnTo>
                  <a:lnTo>
                    <a:pt x="80378" y="1989277"/>
                  </a:lnTo>
                  <a:lnTo>
                    <a:pt x="87731" y="1990369"/>
                  </a:lnTo>
                  <a:lnTo>
                    <a:pt x="95237" y="1990737"/>
                  </a:lnTo>
                  <a:lnTo>
                    <a:pt x="3305162" y="1990737"/>
                  </a:lnTo>
                  <a:lnTo>
                    <a:pt x="3311385" y="1990737"/>
                  </a:lnTo>
                  <a:lnTo>
                    <a:pt x="3315563" y="1989010"/>
                  </a:lnTo>
                  <a:lnTo>
                    <a:pt x="3319500" y="1985073"/>
                  </a:lnTo>
                  <a:lnTo>
                    <a:pt x="3322485" y="1982089"/>
                  </a:lnTo>
                  <a:lnTo>
                    <a:pt x="3324212" y="1977910"/>
                  </a:lnTo>
                  <a:lnTo>
                    <a:pt x="3324212" y="12839"/>
                  </a:lnTo>
                  <a:close/>
                </a:path>
              </a:pathLst>
            </a:custGeom>
            <a:solidFill>
              <a:srgbClr val="B47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712824" y="2077085"/>
            <a:ext cx="2890520" cy="1212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Prenatal </a:t>
            </a:r>
            <a:r>
              <a:rPr sz="1400" b="1" spc="75" dirty="0">
                <a:solidFill>
                  <a:srgbClr val="454545"/>
                </a:solidFill>
                <a:latin typeface="Trebuchet MS"/>
                <a:cs typeface="Trebuchet MS"/>
              </a:rPr>
              <a:t>&amp;</a:t>
            </a:r>
            <a:r>
              <a:rPr sz="1400" b="1" spc="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Developmental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Effects</a:t>
            </a:r>
            <a:endParaRPr sz="1400">
              <a:latin typeface="Trebuchet MS"/>
              <a:cs typeface="Trebuchet MS"/>
            </a:endParaRPr>
          </a:p>
          <a:p>
            <a:pPr marL="12700" marR="153035">
              <a:lnSpc>
                <a:spcPct val="136400"/>
              </a:lnSpc>
              <a:spcBef>
                <a:spcPts val="464"/>
              </a:spcBef>
            </a:pP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Exposure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during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pregnancy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leads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low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birth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weight,</a:t>
            </a:r>
            <a:r>
              <a:rPr sz="110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premature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births,</a:t>
            </a:r>
            <a:r>
              <a:rPr sz="110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developmental</a:t>
            </a:r>
            <a:r>
              <a:rPr sz="1100" spc="1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complications</a:t>
            </a:r>
            <a:r>
              <a:rPr sz="1100" spc="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affecting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long-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term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child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health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outcomes.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0075" y="4044950"/>
            <a:ext cx="3324225" cy="1543050"/>
            <a:chOff x="600075" y="4067175"/>
            <a:chExt cx="3324225" cy="1543050"/>
          </a:xfrm>
        </p:grpSpPr>
        <p:sp>
          <p:nvSpPr>
            <p:cNvPr id="17" name="object 17"/>
            <p:cNvSpPr/>
            <p:nvPr/>
          </p:nvSpPr>
          <p:spPr>
            <a:xfrm>
              <a:off x="619125" y="4076700"/>
              <a:ext cx="3295650" cy="1524000"/>
            </a:xfrm>
            <a:custGeom>
              <a:avLst/>
              <a:gdLst/>
              <a:ahLst/>
              <a:cxnLst/>
              <a:rect l="l" t="t" r="r" b="b"/>
              <a:pathLst>
                <a:path w="3295650" h="1524000">
                  <a:moveTo>
                    <a:pt x="3289719" y="0"/>
                  </a:moveTo>
                  <a:lnTo>
                    <a:pt x="71194" y="0"/>
                  </a:lnTo>
                  <a:lnTo>
                    <a:pt x="66243" y="431"/>
                  </a:lnTo>
                  <a:lnTo>
                    <a:pt x="29706" y="13665"/>
                  </a:lnTo>
                  <a:lnTo>
                    <a:pt x="3884" y="45199"/>
                  </a:lnTo>
                  <a:lnTo>
                    <a:pt x="0" y="62293"/>
                  </a:lnTo>
                  <a:lnTo>
                    <a:pt x="0" y="1457326"/>
                  </a:lnTo>
                  <a:lnTo>
                    <a:pt x="0" y="1461701"/>
                  </a:lnTo>
                  <a:lnTo>
                    <a:pt x="15622" y="1498005"/>
                  </a:lnTo>
                  <a:lnTo>
                    <a:pt x="51663" y="1520597"/>
                  </a:lnTo>
                  <a:lnTo>
                    <a:pt x="71194" y="1524001"/>
                  </a:lnTo>
                  <a:lnTo>
                    <a:pt x="3289719" y="1524001"/>
                  </a:lnTo>
                  <a:lnTo>
                    <a:pt x="3291649" y="1523197"/>
                  </a:lnTo>
                  <a:lnTo>
                    <a:pt x="3294849" y="1519996"/>
                  </a:lnTo>
                  <a:lnTo>
                    <a:pt x="3295650" y="1518067"/>
                  </a:lnTo>
                  <a:lnTo>
                    <a:pt x="3295650" y="5930"/>
                  </a:lnTo>
                  <a:lnTo>
                    <a:pt x="3294849" y="4000"/>
                  </a:lnTo>
                  <a:lnTo>
                    <a:pt x="3291649" y="800"/>
                  </a:lnTo>
                  <a:lnTo>
                    <a:pt x="32897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075" y="4067174"/>
              <a:ext cx="3324225" cy="1543685"/>
            </a:xfrm>
            <a:custGeom>
              <a:avLst/>
              <a:gdLst/>
              <a:ahLst/>
              <a:cxnLst/>
              <a:rect l="l" t="t" r="r" b="b"/>
              <a:pathLst>
                <a:path w="3324225" h="1543685">
                  <a:moveTo>
                    <a:pt x="3324212" y="12839"/>
                  </a:moveTo>
                  <a:lnTo>
                    <a:pt x="3322485" y="8661"/>
                  </a:lnTo>
                  <a:lnTo>
                    <a:pt x="3319500" y="5676"/>
                  </a:lnTo>
                  <a:lnTo>
                    <a:pt x="3315563" y="1739"/>
                  </a:lnTo>
                  <a:lnTo>
                    <a:pt x="3311385" y="12"/>
                  </a:lnTo>
                  <a:lnTo>
                    <a:pt x="3305162" y="12"/>
                  </a:lnTo>
                  <a:lnTo>
                    <a:pt x="3305162" y="19062"/>
                  </a:lnTo>
                  <a:lnTo>
                    <a:pt x="3305162" y="20015"/>
                  </a:lnTo>
                  <a:lnTo>
                    <a:pt x="3305162" y="1523060"/>
                  </a:lnTo>
                  <a:lnTo>
                    <a:pt x="3305162" y="1524012"/>
                  </a:lnTo>
                  <a:lnTo>
                    <a:pt x="95237" y="1524012"/>
                  </a:lnTo>
                  <a:lnTo>
                    <a:pt x="87731" y="1523733"/>
                  </a:lnTo>
                  <a:lnTo>
                    <a:pt x="80378" y="1522920"/>
                  </a:lnTo>
                  <a:lnTo>
                    <a:pt x="76200" y="1522145"/>
                  </a:lnTo>
                  <a:lnTo>
                    <a:pt x="76200" y="20929"/>
                  </a:lnTo>
                  <a:lnTo>
                    <a:pt x="80378" y="20142"/>
                  </a:lnTo>
                  <a:lnTo>
                    <a:pt x="87731" y="19329"/>
                  </a:lnTo>
                  <a:lnTo>
                    <a:pt x="95237" y="19062"/>
                  </a:lnTo>
                  <a:lnTo>
                    <a:pt x="3305162" y="19062"/>
                  </a:lnTo>
                  <a:lnTo>
                    <a:pt x="3305162" y="12"/>
                  </a:lnTo>
                  <a:lnTo>
                    <a:pt x="95237" y="12"/>
                  </a:lnTo>
                  <a:lnTo>
                    <a:pt x="87731" y="368"/>
                  </a:lnTo>
                  <a:lnTo>
                    <a:pt x="80378" y="1460"/>
                  </a:lnTo>
                  <a:lnTo>
                    <a:pt x="76200" y="2514"/>
                  </a:lnTo>
                  <a:lnTo>
                    <a:pt x="76200" y="0"/>
                  </a:lnTo>
                  <a:lnTo>
                    <a:pt x="15367" y="0"/>
                  </a:lnTo>
                  <a:lnTo>
                    <a:pt x="13106" y="444"/>
                  </a:lnTo>
                  <a:lnTo>
                    <a:pt x="0" y="15367"/>
                  </a:lnTo>
                  <a:lnTo>
                    <a:pt x="0" y="1525333"/>
                  </a:lnTo>
                  <a:lnTo>
                    <a:pt x="0" y="1527683"/>
                  </a:lnTo>
                  <a:lnTo>
                    <a:pt x="76200" y="1543062"/>
                  </a:lnTo>
                  <a:lnTo>
                    <a:pt x="76200" y="1540560"/>
                  </a:lnTo>
                  <a:lnTo>
                    <a:pt x="80378" y="1541602"/>
                  </a:lnTo>
                  <a:lnTo>
                    <a:pt x="87731" y="1542694"/>
                  </a:lnTo>
                  <a:lnTo>
                    <a:pt x="95237" y="1543062"/>
                  </a:lnTo>
                  <a:lnTo>
                    <a:pt x="3305162" y="1543062"/>
                  </a:lnTo>
                  <a:lnTo>
                    <a:pt x="3311385" y="1543062"/>
                  </a:lnTo>
                  <a:lnTo>
                    <a:pt x="3315563" y="1541322"/>
                  </a:lnTo>
                  <a:lnTo>
                    <a:pt x="3319500" y="1537385"/>
                  </a:lnTo>
                  <a:lnTo>
                    <a:pt x="3322485" y="1534401"/>
                  </a:lnTo>
                  <a:lnTo>
                    <a:pt x="3324212" y="1530223"/>
                  </a:lnTo>
                  <a:lnTo>
                    <a:pt x="3324212" y="12839"/>
                  </a:lnTo>
                  <a:close/>
                </a:path>
              </a:pathLst>
            </a:custGeom>
            <a:solidFill>
              <a:srgbClr val="4F34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351" y="4201159"/>
            <a:ext cx="2805430" cy="1212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Environmental</a:t>
            </a:r>
            <a:r>
              <a:rPr sz="1400" b="1" spc="-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Degradation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464"/>
              </a:spcBef>
            </a:pP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Accelerates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climate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change,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causes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acid 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rain,</a:t>
            </a:r>
            <a:r>
              <a:rPr sz="1100" spc="-7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degrades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soil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water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quality,</a:t>
            </a:r>
            <a:r>
              <a:rPr sz="110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and contributes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biodiversity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70" dirty="0">
                <a:solidFill>
                  <a:srgbClr val="454545"/>
                </a:solidFill>
                <a:latin typeface="Verdana"/>
                <a:cs typeface="Verdana"/>
              </a:rPr>
              <a:t>loss4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threatening</a:t>
            </a:r>
            <a:r>
              <a:rPr sz="110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ecosystem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stability.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48125" y="4067175"/>
            <a:ext cx="3314700" cy="1543050"/>
            <a:chOff x="4048125" y="4067175"/>
            <a:chExt cx="3314700" cy="1543050"/>
          </a:xfrm>
        </p:grpSpPr>
        <p:sp>
          <p:nvSpPr>
            <p:cNvPr id="21" name="object 21"/>
            <p:cNvSpPr/>
            <p:nvPr/>
          </p:nvSpPr>
          <p:spPr>
            <a:xfrm>
              <a:off x="4067175" y="4076700"/>
              <a:ext cx="3286125" cy="1524000"/>
            </a:xfrm>
            <a:custGeom>
              <a:avLst/>
              <a:gdLst/>
              <a:ahLst/>
              <a:cxnLst/>
              <a:rect l="l" t="t" r="r" b="b"/>
              <a:pathLst>
                <a:path w="3286125" h="1524000">
                  <a:moveTo>
                    <a:pt x="3280194" y="0"/>
                  </a:moveTo>
                  <a:lnTo>
                    <a:pt x="71196" y="0"/>
                  </a:lnTo>
                  <a:lnTo>
                    <a:pt x="66243" y="431"/>
                  </a:lnTo>
                  <a:lnTo>
                    <a:pt x="29705" y="13665"/>
                  </a:lnTo>
                  <a:lnTo>
                    <a:pt x="3886" y="45199"/>
                  </a:lnTo>
                  <a:lnTo>
                    <a:pt x="0" y="62293"/>
                  </a:lnTo>
                  <a:lnTo>
                    <a:pt x="0" y="1457326"/>
                  </a:lnTo>
                  <a:lnTo>
                    <a:pt x="0" y="1461701"/>
                  </a:lnTo>
                  <a:lnTo>
                    <a:pt x="15621" y="1498005"/>
                  </a:lnTo>
                  <a:lnTo>
                    <a:pt x="51663" y="1520597"/>
                  </a:lnTo>
                  <a:lnTo>
                    <a:pt x="71196" y="1524001"/>
                  </a:lnTo>
                  <a:lnTo>
                    <a:pt x="3280194" y="1524001"/>
                  </a:lnTo>
                  <a:lnTo>
                    <a:pt x="3282124" y="1523197"/>
                  </a:lnTo>
                  <a:lnTo>
                    <a:pt x="3285324" y="1519996"/>
                  </a:lnTo>
                  <a:lnTo>
                    <a:pt x="3286125" y="1518067"/>
                  </a:lnTo>
                  <a:lnTo>
                    <a:pt x="3286125" y="5930"/>
                  </a:lnTo>
                  <a:lnTo>
                    <a:pt x="3285324" y="4000"/>
                  </a:lnTo>
                  <a:lnTo>
                    <a:pt x="3282124" y="800"/>
                  </a:lnTo>
                  <a:lnTo>
                    <a:pt x="3280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48125" y="4067174"/>
              <a:ext cx="3314700" cy="1543685"/>
            </a:xfrm>
            <a:custGeom>
              <a:avLst/>
              <a:gdLst/>
              <a:ahLst/>
              <a:cxnLst/>
              <a:rect l="l" t="t" r="r" b="b"/>
              <a:pathLst>
                <a:path w="3314700" h="1543685">
                  <a:moveTo>
                    <a:pt x="3314687" y="12839"/>
                  </a:moveTo>
                  <a:lnTo>
                    <a:pt x="3312960" y="8661"/>
                  </a:lnTo>
                  <a:lnTo>
                    <a:pt x="3309975" y="5676"/>
                  </a:lnTo>
                  <a:lnTo>
                    <a:pt x="3306038" y="1739"/>
                  </a:lnTo>
                  <a:lnTo>
                    <a:pt x="3301860" y="12"/>
                  </a:lnTo>
                  <a:lnTo>
                    <a:pt x="3295637" y="12"/>
                  </a:lnTo>
                  <a:lnTo>
                    <a:pt x="3295637" y="19062"/>
                  </a:lnTo>
                  <a:lnTo>
                    <a:pt x="3295637" y="20015"/>
                  </a:lnTo>
                  <a:lnTo>
                    <a:pt x="3295637" y="1523060"/>
                  </a:lnTo>
                  <a:lnTo>
                    <a:pt x="3295637" y="1524012"/>
                  </a:lnTo>
                  <a:lnTo>
                    <a:pt x="95237" y="1524012"/>
                  </a:lnTo>
                  <a:lnTo>
                    <a:pt x="87731" y="1523733"/>
                  </a:lnTo>
                  <a:lnTo>
                    <a:pt x="80378" y="1522920"/>
                  </a:lnTo>
                  <a:lnTo>
                    <a:pt x="76200" y="1522145"/>
                  </a:lnTo>
                  <a:lnTo>
                    <a:pt x="76200" y="20929"/>
                  </a:lnTo>
                  <a:lnTo>
                    <a:pt x="80378" y="20142"/>
                  </a:lnTo>
                  <a:lnTo>
                    <a:pt x="87731" y="19329"/>
                  </a:lnTo>
                  <a:lnTo>
                    <a:pt x="95237" y="19062"/>
                  </a:lnTo>
                  <a:lnTo>
                    <a:pt x="3295637" y="19062"/>
                  </a:lnTo>
                  <a:lnTo>
                    <a:pt x="3295637" y="12"/>
                  </a:lnTo>
                  <a:lnTo>
                    <a:pt x="95237" y="12"/>
                  </a:lnTo>
                  <a:lnTo>
                    <a:pt x="87731" y="368"/>
                  </a:lnTo>
                  <a:lnTo>
                    <a:pt x="80378" y="1460"/>
                  </a:lnTo>
                  <a:lnTo>
                    <a:pt x="76200" y="2514"/>
                  </a:lnTo>
                  <a:lnTo>
                    <a:pt x="76200" y="0"/>
                  </a:lnTo>
                  <a:lnTo>
                    <a:pt x="15367" y="0"/>
                  </a:lnTo>
                  <a:lnTo>
                    <a:pt x="13106" y="444"/>
                  </a:lnTo>
                  <a:lnTo>
                    <a:pt x="0" y="15367"/>
                  </a:lnTo>
                  <a:lnTo>
                    <a:pt x="0" y="1525333"/>
                  </a:lnTo>
                  <a:lnTo>
                    <a:pt x="0" y="1527683"/>
                  </a:lnTo>
                  <a:lnTo>
                    <a:pt x="76200" y="1543062"/>
                  </a:lnTo>
                  <a:lnTo>
                    <a:pt x="76200" y="1540560"/>
                  </a:lnTo>
                  <a:lnTo>
                    <a:pt x="80378" y="1541602"/>
                  </a:lnTo>
                  <a:lnTo>
                    <a:pt x="87731" y="1542694"/>
                  </a:lnTo>
                  <a:lnTo>
                    <a:pt x="95237" y="1543062"/>
                  </a:lnTo>
                  <a:lnTo>
                    <a:pt x="3295637" y="1543062"/>
                  </a:lnTo>
                  <a:lnTo>
                    <a:pt x="3301860" y="1543062"/>
                  </a:lnTo>
                  <a:lnTo>
                    <a:pt x="3306038" y="1541322"/>
                  </a:lnTo>
                  <a:lnTo>
                    <a:pt x="3309975" y="1537385"/>
                  </a:lnTo>
                  <a:lnTo>
                    <a:pt x="3312960" y="1534401"/>
                  </a:lnTo>
                  <a:lnTo>
                    <a:pt x="3314687" y="1530223"/>
                  </a:lnTo>
                  <a:lnTo>
                    <a:pt x="3314687" y="12839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69079" y="4201159"/>
            <a:ext cx="2929890" cy="1212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Vulnerable</a:t>
            </a:r>
            <a:r>
              <a:rPr sz="1400" b="1" spc="-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Populations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464"/>
              </a:spcBef>
            </a:pP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Children,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elderly,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pregnant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women,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and individuals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with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pre-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existing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conditions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face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disproportionately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higher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risks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requiring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targeted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protective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interventions.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63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Effective</a:t>
            </a:r>
            <a:r>
              <a:rPr spc="-155" dirty="0"/>
              <a:t> </a:t>
            </a:r>
            <a:r>
              <a:rPr spc="55" dirty="0"/>
              <a:t>Solutions</a:t>
            </a:r>
            <a:r>
              <a:rPr spc="-150" dirty="0"/>
              <a:t> </a:t>
            </a:r>
            <a:r>
              <a:rPr spc="55" dirty="0"/>
              <a:t>to</a:t>
            </a:r>
            <a:r>
              <a:rPr spc="-150" dirty="0"/>
              <a:t> </a:t>
            </a:r>
            <a:r>
              <a:rPr spc="140" dirty="0"/>
              <a:t>Combat</a:t>
            </a:r>
            <a:r>
              <a:rPr spc="-150" dirty="0"/>
              <a:t> </a:t>
            </a:r>
            <a:r>
              <a:rPr spc="-10" dirty="0"/>
              <a:t>Air</a:t>
            </a:r>
            <a:r>
              <a:rPr spc="-150" dirty="0"/>
              <a:t> </a:t>
            </a:r>
            <a:r>
              <a:rPr spc="-10" dirty="0"/>
              <a:t>Pollution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7453" y="1272946"/>
            <a:ext cx="93840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95"/>
              </a:spcBef>
            </a:pP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Integrated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strategies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across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personal,</a:t>
            </a:r>
            <a:r>
              <a:rPr sz="110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industrial,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urban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scales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create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comprehensive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pathways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improved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quality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sustainable 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environmental</a:t>
            </a:r>
            <a:r>
              <a:rPr sz="1100" spc="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health.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9125" y="1990496"/>
            <a:ext cx="425450" cy="330835"/>
          </a:xfrm>
          <a:custGeom>
            <a:avLst/>
            <a:gdLst/>
            <a:ahLst/>
            <a:cxnLst/>
            <a:rect l="l" t="t" r="r" b="b"/>
            <a:pathLst>
              <a:path w="425450" h="330835">
                <a:moveTo>
                  <a:pt x="145167" y="196659"/>
                </a:moveTo>
                <a:lnTo>
                  <a:pt x="136271" y="233875"/>
                </a:lnTo>
                <a:lnTo>
                  <a:pt x="114393" y="267068"/>
                </a:lnTo>
                <a:lnTo>
                  <a:pt x="82367" y="291549"/>
                </a:lnTo>
                <a:lnTo>
                  <a:pt x="73461" y="296037"/>
                </a:lnTo>
                <a:lnTo>
                  <a:pt x="61202" y="301790"/>
                </a:lnTo>
              </a:path>
              <a:path w="425450" h="330835">
                <a:moveTo>
                  <a:pt x="279707" y="195300"/>
                </a:moveTo>
                <a:lnTo>
                  <a:pt x="288556" y="233289"/>
                </a:lnTo>
                <a:lnTo>
                  <a:pt x="309413" y="265938"/>
                </a:lnTo>
                <a:lnTo>
                  <a:pt x="341988" y="291163"/>
                </a:lnTo>
                <a:lnTo>
                  <a:pt x="350978" y="295605"/>
                </a:lnTo>
                <a:lnTo>
                  <a:pt x="363607" y="301409"/>
                </a:lnTo>
              </a:path>
              <a:path w="425450" h="330835">
                <a:moveTo>
                  <a:pt x="41587" y="167906"/>
                </a:moveTo>
                <a:lnTo>
                  <a:pt x="7362" y="150799"/>
                </a:lnTo>
                <a:lnTo>
                  <a:pt x="76" y="117032"/>
                </a:lnTo>
                <a:lnTo>
                  <a:pt x="20" y="109093"/>
                </a:lnTo>
              </a:path>
              <a:path w="425450" h="330835">
                <a:moveTo>
                  <a:pt x="0" y="42214"/>
                </a:moveTo>
                <a:lnTo>
                  <a:pt x="18821" y="6108"/>
                </a:lnTo>
                <a:lnTo>
                  <a:pt x="43373" y="50"/>
                </a:lnTo>
                <a:lnTo>
                  <a:pt x="54063" y="0"/>
                </a:lnTo>
              </a:path>
              <a:path w="425450" h="330835">
                <a:moveTo>
                  <a:pt x="381718" y="12"/>
                </a:moveTo>
                <a:lnTo>
                  <a:pt x="416986" y="15849"/>
                </a:lnTo>
                <a:lnTo>
                  <a:pt x="425171" y="45173"/>
                </a:lnTo>
                <a:lnTo>
                  <a:pt x="425202" y="55880"/>
                </a:lnTo>
              </a:path>
              <a:path w="425450" h="330835">
                <a:moveTo>
                  <a:pt x="421297" y="145059"/>
                </a:moveTo>
                <a:lnTo>
                  <a:pt x="419183" y="149186"/>
                </a:lnTo>
                <a:lnTo>
                  <a:pt x="416466" y="152869"/>
                </a:lnTo>
                <a:lnTo>
                  <a:pt x="413142" y="156108"/>
                </a:lnTo>
                <a:lnTo>
                  <a:pt x="409817" y="159359"/>
                </a:lnTo>
                <a:lnTo>
                  <a:pt x="384081" y="168414"/>
                </a:lnTo>
                <a:lnTo>
                  <a:pt x="379501" y="168236"/>
                </a:lnTo>
                <a:lnTo>
                  <a:pt x="374957" y="167297"/>
                </a:lnTo>
              </a:path>
              <a:path w="425450" h="330835">
                <a:moveTo>
                  <a:pt x="363855" y="83515"/>
                </a:moveTo>
                <a:lnTo>
                  <a:pt x="370860" y="90665"/>
                </a:lnTo>
                <a:lnTo>
                  <a:pt x="372560" y="91186"/>
                </a:lnTo>
                <a:lnTo>
                  <a:pt x="374282" y="91262"/>
                </a:lnTo>
                <a:lnTo>
                  <a:pt x="376024" y="90893"/>
                </a:lnTo>
                <a:lnTo>
                  <a:pt x="377760" y="90538"/>
                </a:lnTo>
                <a:lnTo>
                  <a:pt x="383628" y="84391"/>
                </a:lnTo>
                <a:lnTo>
                  <a:pt x="384263" y="82727"/>
                </a:lnTo>
                <a:lnTo>
                  <a:pt x="384453" y="81013"/>
                </a:lnTo>
                <a:lnTo>
                  <a:pt x="384209" y="79260"/>
                </a:lnTo>
                <a:lnTo>
                  <a:pt x="383966" y="77495"/>
                </a:lnTo>
                <a:lnTo>
                  <a:pt x="383311" y="75907"/>
                </a:lnTo>
                <a:lnTo>
                  <a:pt x="382249" y="74485"/>
                </a:lnTo>
                <a:lnTo>
                  <a:pt x="381193" y="73050"/>
                </a:lnTo>
                <a:lnTo>
                  <a:pt x="379854" y="71970"/>
                </a:lnTo>
                <a:lnTo>
                  <a:pt x="378241" y="71221"/>
                </a:lnTo>
                <a:lnTo>
                  <a:pt x="376624" y="70485"/>
                </a:lnTo>
                <a:lnTo>
                  <a:pt x="374933" y="70167"/>
                </a:lnTo>
                <a:lnTo>
                  <a:pt x="373156" y="70294"/>
                </a:lnTo>
                <a:lnTo>
                  <a:pt x="364737" y="75704"/>
                </a:lnTo>
                <a:lnTo>
                  <a:pt x="363884" y="77266"/>
                </a:lnTo>
                <a:lnTo>
                  <a:pt x="363462" y="78943"/>
                </a:lnTo>
                <a:lnTo>
                  <a:pt x="363467" y="80721"/>
                </a:lnTo>
              </a:path>
              <a:path w="425450" h="330835">
                <a:moveTo>
                  <a:pt x="363844" y="83515"/>
                </a:moveTo>
                <a:lnTo>
                  <a:pt x="362743" y="80721"/>
                </a:lnTo>
              </a:path>
              <a:path w="425450" h="330835">
                <a:moveTo>
                  <a:pt x="36051" y="129984"/>
                </a:moveTo>
                <a:lnTo>
                  <a:pt x="383103" y="130073"/>
                </a:lnTo>
              </a:path>
              <a:path w="425450" h="330835">
                <a:moveTo>
                  <a:pt x="61202" y="301790"/>
                </a:moveTo>
                <a:lnTo>
                  <a:pt x="72796" y="274561"/>
                </a:lnTo>
              </a:path>
              <a:path w="425450" h="330835">
                <a:moveTo>
                  <a:pt x="88637" y="309753"/>
                </a:moveTo>
                <a:lnTo>
                  <a:pt x="61202" y="301790"/>
                </a:lnTo>
              </a:path>
              <a:path w="425450" h="330835">
                <a:moveTo>
                  <a:pt x="212258" y="195859"/>
                </a:moveTo>
                <a:lnTo>
                  <a:pt x="212491" y="330403"/>
                </a:lnTo>
                <a:lnTo>
                  <a:pt x="192906" y="306222"/>
                </a:lnTo>
              </a:path>
              <a:path w="425450" h="330835">
                <a:moveTo>
                  <a:pt x="212491" y="330403"/>
                </a:moveTo>
                <a:lnTo>
                  <a:pt x="232384" y="305600"/>
                </a:lnTo>
              </a:path>
              <a:path w="425450" h="330835">
                <a:moveTo>
                  <a:pt x="334451" y="310362"/>
                </a:moveTo>
                <a:lnTo>
                  <a:pt x="363607" y="301409"/>
                </a:lnTo>
              </a:path>
              <a:path w="425450" h="330835">
                <a:moveTo>
                  <a:pt x="351815" y="273761"/>
                </a:moveTo>
                <a:lnTo>
                  <a:pt x="363607" y="301409"/>
                </a:lnTo>
              </a:path>
              <a:path w="425450" h="330835">
                <a:moveTo>
                  <a:pt x="374829" y="167919"/>
                </a:moveTo>
                <a:lnTo>
                  <a:pt x="41587" y="167906"/>
                </a:lnTo>
              </a:path>
              <a:path w="425450" h="330835">
                <a:moveTo>
                  <a:pt x="20" y="109093"/>
                </a:moveTo>
                <a:lnTo>
                  <a:pt x="0" y="42214"/>
                </a:lnTo>
              </a:path>
              <a:path w="425450" h="330835">
                <a:moveTo>
                  <a:pt x="54063" y="0"/>
                </a:moveTo>
                <a:lnTo>
                  <a:pt x="381718" y="12"/>
                </a:lnTo>
              </a:path>
              <a:path w="425450" h="330835">
                <a:moveTo>
                  <a:pt x="425202" y="55880"/>
                </a:moveTo>
                <a:lnTo>
                  <a:pt x="421153" y="144983"/>
                </a:lnTo>
              </a:path>
            </a:pathLst>
          </a:custGeom>
          <a:ln w="18832">
            <a:solidFill>
              <a:srgbClr val="1C96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09774" y="2038985"/>
            <a:ext cx="4391660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Indoor</a:t>
            </a:r>
            <a:r>
              <a:rPr sz="1400" b="1" spc="-3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Air</a:t>
            </a:r>
            <a:r>
              <a:rPr sz="1400" b="1" spc="-3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Quality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464"/>
              </a:spcBef>
            </a:pP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Deploy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air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purifiers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with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HEPA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filters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UV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sterilization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to 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remove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particulates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pathogens.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454545"/>
                </a:solidFill>
                <a:latin typeface="Verdana"/>
                <a:cs typeface="Verdana"/>
              </a:rPr>
              <a:t>Improve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ventilation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systems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monitor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indoor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pollution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levels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continuously.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9080" y="1933680"/>
            <a:ext cx="388497" cy="4440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93154" y="2038985"/>
            <a:ext cx="4399280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Personal</a:t>
            </a:r>
            <a:r>
              <a:rPr sz="1400" b="1" spc="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Protection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464"/>
              </a:spcBef>
            </a:pP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Use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N95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or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higher-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grade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masks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during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high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pollution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episodes. Reduce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vehicle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trips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by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choosing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public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transport,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carpooling,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or active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commuting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alternatives.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836" y="3375558"/>
            <a:ext cx="426084" cy="341630"/>
          </a:xfrm>
          <a:custGeom>
            <a:avLst/>
            <a:gdLst/>
            <a:ahLst/>
            <a:cxnLst/>
            <a:rect l="l" t="t" r="r" b="b"/>
            <a:pathLst>
              <a:path w="426084" h="341629">
                <a:moveTo>
                  <a:pt x="1162" y="206946"/>
                </a:moveTo>
                <a:lnTo>
                  <a:pt x="259" y="212128"/>
                </a:lnTo>
                <a:lnTo>
                  <a:pt x="0" y="217233"/>
                </a:lnTo>
                <a:lnTo>
                  <a:pt x="650" y="222377"/>
                </a:lnTo>
                <a:lnTo>
                  <a:pt x="30718" y="249110"/>
                </a:lnTo>
                <a:lnTo>
                  <a:pt x="38239" y="249389"/>
                </a:lnTo>
                <a:lnTo>
                  <a:pt x="48677" y="249415"/>
                </a:lnTo>
              </a:path>
              <a:path w="426084" h="341629">
                <a:moveTo>
                  <a:pt x="388228" y="249212"/>
                </a:moveTo>
                <a:lnTo>
                  <a:pt x="422563" y="229057"/>
                </a:lnTo>
                <a:lnTo>
                  <a:pt x="425490" y="216700"/>
                </a:lnTo>
                <a:lnTo>
                  <a:pt x="425256" y="213207"/>
                </a:lnTo>
                <a:lnTo>
                  <a:pt x="424017" y="205651"/>
                </a:lnTo>
                <a:lnTo>
                  <a:pt x="421769" y="194030"/>
                </a:lnTo>
              </a:path>
              <a:path w="426084" h="341629">
                <a:moveTo>
                  <a:pt x="40218" y="11874"/>
                </a:moveTo>
                <a:lnTo>
                  <a:pt x="1162" y="206946"/>
                </a:lnTo>
              </a:path>
              <a:path w="426084" h="341629">
                <a:moveTo>
                  <a:pt x="40218" y="11874"/>
                </a:moveTo>
                <a:lnTo>
                  <a:pt x="55686" y="0"/>
                </a:lnTo>
                <a:lnTo>
                  <a:pt x="370185" y="38"/>
                </a:lnTo>
                <a:lnTo>
                  <a:pt x="384611" y="10896"/>
                </a:lnTo>
                <a:lnTo>
                  <a:pt x="385499" y="12725"/>
                </a:lnTo>
              </a:path>
              <a:path w="426084" h="341629">
                <a:moveTo>
                  <a:pt x="213013" y="341439"/>
                </a:moveTo>
                <a:lnTo>
                  <a:pt x="212987" y="249453"/>
                </a:lnTo>
              </a:path>
              <a:path w="426084" h="341629">
                <a:moveTo>
                  <a:pt x="123577" y="341579"/>
                </a:moveTo>
                <a:lnTo>
                  <a:pt x="301244" y="341464"/>
                </a:lnTo>
              </a:path>
              <a:path w="426084" h="341629">
                <a:moveTo>
                  <a:pt x="362064" y="122453"/>
                </a:moveTo>
                <a:lnTo>
                  <a:pt x="160169" y="122796"/>
                </a:lnTo>
              </a:path>
              <a:path w="426084" h="341629">
                <a:moveTo>
                  <a:pt x="271284" y="205651"/>
                </a:moveTo>
                <a:lnTo>
                  <a:pt x="258683" y="43065"/>
                </a:lnTo>
              </a:path>
              <a:path w="426084" h="341629">
                <a:moveTo>
                  <a:pt x="377746" y="205422"/>
                </a:moveTo>
                <a:lnTo>
                  <a:pt x="48126" y="206197"/>
                </a:lnTo>
              </a:path>
              <a:path w="426084" h="341629">
                <a:moveTo>
                  <a:pt x="160169" y="122796"/>
                </a:moveTo>
                <a:lnTo>
                  <a:pt x="154106" y="205854"/>
                </a:lnTo>
              </a:path>
              <a:path w="426084" h="341629">
                <a:moveTo>
                  <a:pt x="161023" y="122796"/>
                </a:moveTo>
                <a:lnTo>
                  <a:pt x="63148" y="123291"/>
                </a:lnTo>
              </a:path>
              <a:path w="426084" h="341629">
                <a:moveTo>
                  <a:pt x="78814" y="43878"/>
                </a:moveTo>
                <a:lnTo>
                  <a:pt x="48126" y="206197"/>
                </a:lnTo>
              </a:path>
              <a:path w="426084" h="341629">
                <a:moveTo>
                  <a:pt x="377746" y="205422"/>
                </a:moveTo>
                <a:lnTo>
                  <a:pt x="346020" y="43243"/>
                </a:lnTo>
                <a:lnTo>
                  <a:pt x="78814" y="43878"/>
                </a:lnTo>
              </a:path>
              <a:path w="426084" h="341629">
                <a:moveTo>
                  <a:pt x="167259" y="43091"/>
                </a:moveTo>
                <a:lnTo>
                  <a:pt x="161023" y="122796"/>
                </a:lnTo>
              </a:path>
              <a:path w="426084" h="341629">
                <a:moveTo>
                  <a:pt x="48677" y="249415"/>
                </a:moveTo>
                <a:lnTo>
                  <a:pt x="388228" y="249212"/>
                </a:lnTo>
              </a:path>
              <a:path w="426084" h="341629">
                <a:moveTo>
                  <a:pt x="421769" y="194030"/>
                </a:moveTo>
                <a:lnTo>
                  <a:pt x="385499" y="12725"/>
                </a:lnTo>
              </a:path>
            </a:pathLst>
          </a:custGeom>
          <a:ln w="18846">
            <a:solidFill>
              <a:srgbClr val="1C96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09774" y="3429634"/>
            <a:ext cx="3977640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Clean</a:t>
            </a:r>
            <a:r>
              <a:rPr sz="1400" b="1" spc="6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Energy</a:t>
            </a:r>
            <a:r>
              <a:rPr sz="1400" b="1" spc="6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Transition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464"/>
              </a:spcBef>
            </a:pP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Adopt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solar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power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wind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energy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residential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and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commercial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use.</a:t>
            </a:r>
            <a:r>
              <a:rPr sz="1100" spc="-6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Transition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electric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vehicles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eliminate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tailpipe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emissions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at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the</a:t>
            </a:r>
            <a:r>
              <a:rPr sz="1100" spc="-5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source.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48861" y="3324304"/>
            <a:ext cx="328930" cy="444500"/>
            <a:chOff x="5848861" y="3324304"/>
            <a:chExt cx="328930" cy="4445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5005" y="3324304"/>
              <a:ext cx="142194" cy="6858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58307" y="3426637"/>
              <a:ext cx="310515" cy="332740"/>
            </a:xfrm>
            <a:custGeom>
              <a:avLst/>
              <a:gdLst/>
              <a:ahLst/>
              <a:cxnLst/>
              <a:rect l="l" t="t" r="r" b="b"/>
              <a:pathLst>
                <a:path w="310514" h="332739">
                  <a:moveTo>
                    <a:pt x="296252" y="38"/>
                  </a:moveTo>
                  <a:lnTo>
                    <a:pt x="229616" y="0"/>
                  </a:lnTo>
                </a:path>
                <a:path w="310514" h="332739">
                  <a:moveTo>
                    <a:pt x="310032" y="332320"/>
                  </a:moveTo>
                  <a:lnTo>
                    <a:pt x="296252" y="38"/>
                  </a:lnTo>
                </a:path>
                <a:path w="310514" h="332739">
                  <a:moveTo>
                    <a:pt x="310032" y="332320"/>
                  </a:moveTo>
                  <a:lnTo>
                    <a:pt x="0" y="331990"/>
                  </a:lnTo>
                </a:path>
              </a:pathLst>
            </a:custGeom>
            <a:ln w="18890">
              <a:solidFill>
                <a:srgbClr val="1C96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8861" y="3417192"/>
              <a:ext cx="268788" cy="35088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393154" y="3429634"/>
            <a:ext cx="3995420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Industrial</a:t>
            </a:r>
            <a:r>
              <a:rPr sz="1400" b="1" spc="9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Emission</a:t>
            </a:r>
            <a:r>
              <a:rPr sz="1400" b="1" spc="9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Control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464"/>
              </a:spcBef>
            </a:pP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Install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scrubbers,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electrostatic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precipitators,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catalytic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converters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to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capture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454545"/>
                </a:solidFill>
                <a:latin typeface="Verdana"/>
                <a:cs typeface="Verdana"/>
              </a:rPr>
              <a:t>pollutants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before</a:t>
            </a:r>
            <a:r>
              <a:rPr sz="1100" spc="-4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release.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Implement continuous emission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monitoring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systems.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8175" y="4714875"/>
            <a:ext cx="390525" cy="447675"/>
            <a:chOff x="638175" y="4714875"/>
            <a:chExt cx="390525" cy="447675"/>
          </a:xfrm>
        </p:grpSpPr>
        <p:sp>
          <p:nvSpPr>
            <p:cNvPr id="16" name="object 16"/>
            <p:cNvSpPr/>
            <p:nvPr/>
          </p:nvSpPr>
          <p:spPr>
            <a:xfrm>
              <a:off x="638175" y="4714875"/>
              <a:ext cx="390525" cy="447675"/>
            </a:xfrm>
            <a:custGeom>
              <a:avLst/>
              <a:gdLst/>
              <a:ahLst/>
              <a:cxnLst/>
              <a:rect l="l" t="t" r="r" b="b"/>
              <a:pathLst>
                <a:path w="390525" h="447675">
                  <a:moveTo>
                    <a:pt x="337125" y="0"/>
                  </a:moveTo>
                  <a:lnTo>
                    <a:pt x="53399" y="0"/>
                  </a:lnTo>
                  <a:lnTo>
                    <a:pt x="49678" y="368"/>
                  </a:lnTo>
                  <a:lnTo>
                    <a:pt x="14084" y="19392"/>
                  </a:lnTo>
                  <a:lnTo>
                    <a:pt x="0" y="53390"/>
                  </a:lnTo>
                  <a:lnTo>
                    <a:pt x="0" y="390525"/>
                  </a:lnTo>
                  <a:lnTo>
                    <a:pt x="0" y="394271"/>
                  </a:lnTo>
                  <a:lnTo>
                    <a:pt x="19392" y="433590"/>
                  </a:lnTo>
                  <a:lnTo>
                    <a:pt x="53399" y="447675"/>
                  </a:lnTo>
                  <a:lnTo>
                    <a:pt x="337125" y="447675"/>
                  </a:lnTo>
                  <a:lnTo>
                    <a:pt x="376440" y="428282"/>
                  </a:lnTo>
                  <a:lnTo>
                    <a:pt x="390525" y="394271"/>
                  </a:lnTo>
                  <a:lnTo>
                    <a:pt x="390525" y="53390"/>
                  </a:lnTo>
                  <a:lnTo>
                    <a:pt x="371132" y="14084"/>
                  </a:lnTo>
                  <a:lnTo>
                    <a:pt x="340846" y="368"/>
                  </a:lnTo>
                  <a:lnTo>
                    <a:pt x="337125" y="0"/>
                  </a:lnTo>
                  <a:close/>
                </a:path>
              </a:pathLst>
            </a:custGeom>
            <a:solidFill>
              <a:srgbClr val="DFDF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103" y="4847793"/>
              <a:ext cx="170581" cy="17094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09774" y="4820284"/>
            <a:ext cx="4297045" cy="983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solidFill>
                  <a:srgbClr val="454545"/>
                </a:solidFill>
                <a:latin typeface="Trebuchet MS"/>
                <a:cs typeface="Trebuchet MS"/>
              </a:rPr>
              <a:t>Agricultural</a:t>
            </a:r>
            <a:r>
              <a:rPr sz="1400" b="1" spc="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454545"/>
                </a:solidFill>
                <a:latin typeface="Trebuchet MS"/>
                <a:cs typeface="Trebuchet MS"/>
              </a:rPr>
              <a:t>Innovation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36400"/>
              </a:lnSpc>
              <a:spcBef>
                <a:spcPts val="464"/>
              </a:spcBef>
            </a:pP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Deploy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bio-decomposers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to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manage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454545"/>
                </a:solidFill>
                <a:latin typeface="Verdana"/>
                <a:cs typeface="Verdana"/>
              </a:rPr>
              <a:t>crop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454545"/>
                </a:solidFill>
                <a:latin typeface="Verdana"/>
                <a:cs typeface="Verdana"/>
              </a:rPr>
              <a:t>residue</a:t>
            </a:r>
            <a:r>
              <a:rPr sz="1100" spc="-55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sustainably,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eliminating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454545"/>
                </a:solidFill>
                <a:latin typeface="Verdana"/>
                <a:cs typeface="Verdana"/>
              </a:rPr>
              <a:t>the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need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for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stubble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burning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and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454545"/>
                </a:solidFill>
                <a:latin typeface="Verdana"/>
                <a:cs typeface="Verdana"/>
              </a:rPr>
              <a:t>reducing</a:t>
            </a:r>
            <a:r>
              <a:rPr sz="1100" spc="-60" dirty="0">
                <a:solidFill>
                  <a:srgbClr val="454545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seasonal </a:t>
            </a:r>
            <a:r>
              <a:rPr sz="1100" spc="-30" dirty="0">
                <a:solidFill>
                  <a:srgbClr val="454545"/>
                </a:solidFill>
                <a:latin typeface="Verdana"/>
                <a:cs typeface="Verdana"/>
              </a:rPr>
              <a:t>pollution </a:t>
            </a:r>
            <a:r>
              <a:rPr sz="1100" spc="-10" dirty="0">
                <a:solidFill>
                  <a:srgbClr val="454545"/>
                </a:solidFill>
                <a:latin typeface="Verdana"/>
                <a:cs typeface="Verdana"/>
              </a:rPr>
              <a:t>spikes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1509</Words>
  <Application>Microsoft Office PowerPoint</Application>
  <PresentationFormat>Custom</PresentationFormat>
  <Paragraphs>191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MT</vt:lpstr>
      <vt:lpstr>Tahoma</vt:lpstr>
      <vt:lpstr>Times New Roman</vt:lpstr>
      <vt:lpstr>Trebuchet MS</vt:lpstr>
      <vt:lpstr>Verdana</vt:lpstr>
      <vt:lpstr>Office Theme</vt:lpstr>
      <vt:lpstr>Forecasting Air Quality Using Historical Pollution Data</vt:lpstr>
      <vt:lpstr>AirAware: Smart Air Quality Prediction System</vt:lpstr>
      <vt:lpstr>Technology Stack Driving AirAware</vt:lpstr>
      <vt:lpstr>Decoding the Air Quality Index (AQI)</vt:lpstr>
      <vt:lpstr>Major Air Pollutants Impacting Health and Environment</vt:lpstr>
      <vt:lpstr>Empowering Air Quality Management Through Agencies and Apps</vt:lpstr>
      <vt:lpstr>Key Sources Driving Air Pollution in India</vt:lpstr>
      <vt:lpstr>Critical Health and Environmental Threats of Air Pollution</vt:lpstr>
      <vt:lpstr>Effective Solutions to Combat Air Pollution</vt:lpstr>
      <vt:lpstr>End-to-End Prediction Pipeline</vt:lpstr>
      <vt:lpstr>Driving Impact Through Structured Project Milestones</vt:lpstr>
      <vt:lpstr>AirAware's Key Differentiators</vt:lpstr>
      <vt:lpstr>PowerPoint Presentation</vt:lpstr>
      <vt:lpstr>Explore the Code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KONDAM MANIDEEP REDDY</cp:lastModifiedBy>
  <cp:revision>7</cp:revision>
  <dcterms:created xsi:type="dcterms:W3CDTF">2025-11-11T14:19:02Z</dcterms:created>
  <dcterms:modified xsi:type="dcterms:W3CDTF">2025-11-18T14:21:54Z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2025-11-11T00:00:00Z</vt:filetime>
  </property>
  <property fmtid="{D5CDD505-2E9C-101B-9397-08002B2CF9AE}" pid="3" name="LastSaved">
    <vt:filetime>2025-11-11T00:00:00Z</vt:filetime>
  </property>
  <property fmtid="{D5CDD505-2E9C-101B-9397-08002B2CF9AE}" pid="4" name="Producer">
    <vt:lpwstr>iLovePDF</vt:lpwstr>
  </property>
</Properties>
</file>